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0" r:id="rId2"/>
    <p:sldId id="273" r:id="rId3"/>
    <p:sldId id="281" r:id="rId4"/>
    <p:sldId id="282" r:id="rId5"/>
    <p:sldId id="278" r:id="rId6"/>
    <p:sldId id="295" r:id="rId7"/>
    <p:sldId id="284" r:id="rId8"/>
    <p:sldId id="293" r:id="rId9"/>
    <p:sldId id="294" r:id="rId10"/>
    <p:sldId id="277" r:id="rId11"/>
    <p:sldId id="258" r:id="rId12"/>
    <p:sldId id="288" r:id="rId13"/>
    <p:sldId id="296" r:id="rId14"/>
    <p:sldId id="261" r:id="rId15"/>
    <p:sldId id="262" r:id="rId16"/>
    <p:sldId id="263" r:id="rId17"/>
    <p:sldId id="264" r:id="rId18"/>
    <p:sldId id="265" r:id="rId19"/>
    <p:sldId id="266" r:id="rId20"/>
    <p:sldId id="297" r:id="rId21"/>
    <p:sldId id="267" r:id="rId22"/>
    <p:sldId id="268" r:id="rId23"/>
    <p:sldId id="269" r:id="rId24"/>
    <p:sldId id="270" r:id="rId25"/>
    <p:sldId id="271" r:id="rId26"/>
    <p:sldId id="272" r:id="rId27"/>
    <p:sldId id="279" r:id="rId28"/>
    <p:sldId id="283"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4865" autoAdjust="0"/>
  </p:normalViewPr>
  <p:slideViewPr>
    <p:cSldViewPr>
      <p:cViewPr varScale="1">
        <p:scale>
          <a:sx n="109" d="100"/>
          <a:sy n="109" d="100"/>
        </p:scale>
        <p:origin x="-244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966"/>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445B7-3C26-4B13-9CA8-F8692006555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it-IT"/>
        </a:p>
      </dgm:t>
    </dgm:pt>
    <dgm:pt modelId="{4E1EB8AD-EEBC-4C4B-9E03-5688CD2A37CD}">
      <dgm:prSet phldrT="[Testo]" custT="1"/>
      <dgm:spPr/>
      <dgm:t>
        <a:bodyPr/>
        <a:lstStyle/>
        <a:p>
          <a:r>
            <a:rPr lang="it-IT" sz="1600" b="1" dirty="0" smtClean="0"/>
            <a:t>CONVEGNO DIOCESANO</a:t>
          </a:r>
        </a:p>
        <a:p>
          <a:r>
            <a:rPr lang="it-IT" sz="1600" b="1" dirty="0" smtClean="0"/>
            <a:t>ANNUALE</a:t>
          </a:r>
          <a:endParaRPr lang="it-IT" sz="1600" b="1" dirty="0"/>
        </a:p>
      </dgm:t>
    </dgm:pt>
    <dgm:pt modelId="{51C56074-C75A-48D2-8090-DD87964965FE}" type="parTrans" cxnId="{1561DFC5-CECC-4966-AD6A-A063B5623AA0}">
      <dgm:prSet/>
      <dgm:spPr/>
      <dgm:t>
        <a:bodyPr/>
        <a:lstStyle/>
        <a:p>
          <a:endParaRPr lang="it-IT"/>
        </a:p>
      </dgm:t>
    </dgm:pt>
    <dgm:pt modelId="{F8D53B97-6447-47BA-9870-520636F7A1D3}" type="sibTrans" cxnId="{1561DFC5-CECC-4966-AD6A-A063B5623AA0}">
      <dgm:prSet/>
      <dgm:spPr/>
      <dgm:t>
        <a:bodyPr/>
        <a:lstStyle/>
        <a:p>
          <a:endParaRPr lang="it-IT"/>
        </a:p>
      </dgm:t>
    </dgm:pt>
    <dgm:pt modelId="{EF7312E0-8CBE-4DFE-914A-C5AD580428E4}">
      <dgm:prSet phldrT="[Testo]" custT="1"/>
      <dgm:spPr/>
      <dgm:t>
        <a:bodyPr/>
        <a:lstStyle/>
        <a:p>
          <a:r>
            <a:rPr lang="it-IT" sz="1400" b="1" dirty="0" smtClean="0"/>
            <a:t>ORIENTAMENTI</a:t>
          </a:r>
        </a:p>
        <a:p>
          <a:r>
            <a:rPr lang="it-IT" sz="1400" b="1" dirty="0" smtClean="0"/>
            <a:t>PASTORALI</a:t>
          </a:r>
          <a:endParaRPr lang="it-IT" sz="1400" b="1" dirty="0"/>
        </a:p>
      </dgm:t>
    </dgm:pt>
    <dgm:pt modelId="{A00BCC63-2CFE-4844-A848-345F0B24AF73}" type="parTrans" cxnId="{845508B1-6E47-49FB-9E35-4D59508F05DF}">
      <dgm:prSet/>
      <dgm:spPr/>
      <dgm:t>
        <a:bodyPr/>
        <a:lstStyle/>
        <a:p>
          <a:endParaRPr lang="it-IT"/>
        </a:p>
      </dgm:t>
    </dgm:pt>
    <dgm:pt modelId="{EB6152C4-C2C9-4D78-8931-AA6ADABB75DD}" type="sibTrans" cxnId="{845508B1-6E47-49FB-9E35-4D59508F05DF}">
      <dgm:prSet/>
      <dgm:spPr/>
      <dgm:t>
        <a:bodyPr/>
        <a:lstStyle/>
        <a:p>
          <a:endParaRPr lang="it-IT"/>
        </a:p>
      </dgm:t>
    </dgm:pt>
    <dgm:pt modelId="{EF6E54D1-B5AB-417B-9117-A204B7F053ED}">
      <dgm:prSet phldrT="[Testo]"/>
      <dgm:spPr/>
      <dgm:t>
        <a:bodyPr/>
        <a:lstStyle/>
        <a:p>
          <a:r>
            <a:rPr lang="it-IT" dirty="0" smtClean="0"/>
            <a:t>TRACCIA</a:t>
          </a:r>
          <a:endParaRPr lang="it-IT" dirty="0"/>
        </a:p>
      </dgm:t>
    </dgm:pt>
    <dgm:pt modelId="{B94620E5-3364-4873-B6EC-2DF494A8B680}" type="parTrans" cxnId="{8F3AE95B-A3A6-46B1-9996-BCF04D4CFFC4}">
      <dgm:prSet/>
      <dgm:spPr/>
      <dgm:t>
        <a:bodyPr/>
        <a:lstStyle/>
        <a:p>
          <a:endParaRPr lang="it-IT"/>
        </a:p>
      </dgm:t>
    </dgm:pt>
    <dgm:pt modelId="{08B201CF-CA9C-47CC-A5CF-56BC76334AAC}" type="sibTrans" cxnId="{8F3AE95B-A3A6-46B1-9996-BCF04D4CFFC4}">
      <dgm:prSet/>
      <dgm:spPr/>
      <dgm:t>
        <a:bodyPr/>
        <a:lstStyle/>
        <a:p>
          <a:endParaRPr lang="it-IT"/>
        </a:p>
      </dgm:t>
    </dgm:pt>
    <dgm:pt modelId="{799A9106-2FC2-4827-8768-92C592D90784}" type="pres">
      <dgm:prSet presAssocID="{EF4445B7-3C26-4B13-9CA8-F86920065554}" presName="Name0" presStyleCnt="0">
        <dgm:presLayoutVars>
          <dgm:chMax val="7"/>
          <dgm:chPref val="7"/>
          <dgm:dir/>
          <dgm:animLvl val="lvl"/>
        </dgm:presLayoutVars>
      </dgm:prSet>
      <dgm:spPr/>
      <dgm:t>
        <a:bodyPr/>
        <a:lstStyle/>
        <a:p>
          <a:endParaRPr lang="it-IT"/>
        </a:p>
      </dgm:t>
    </dgm:pt>
    <dgm:pt modelId="{CE918727-3A19-4B52-B3A3-1D0724027C76}" type="pres">
      <dgm:prSet presAssocID="{4E1EB8AD-EEBC-4C4B-9E03-5688CD2A37CD}" presName="Accent1" presStyleCnt="0"/>
      <dgm:spPr/>
    </dgm:pt>
    <dgm:pt modelId="{4EF36F7D-4D62-4D6F-B88E-6104951EB0F5}" type="pres">
      <dgm:prSet presAssocID="{4E1EB8AD-EEBC-4C4B-9E03-5688CD2A37CD}" presName="Accent" presStyleLbl="node1" presStyleIdx="0" presStyleCnt="3"/>
      <dgm:spPr/>
    </dgm:pt>
    <dgm:pt modelId="{CDDD5D10-7A45-4C3E-AF4D-F9394D07B43F}" type="pres">
      <dgm:prSet presAssocID="{4E1EB8AD-EEBC-4C4B-9E03-5688CD2A37CD}" presName="Parent1" presStyleLbl="revTx" presStyleIdx="0" presStyleCnt="3">
        <dgm:presLayoutVars>
          <dgm:chMax val="1"/>
          <dgm:chPref val="1"/>
          <dgm:bulletEnabled val="1"/>
        </dgm:presLayoutVars>
      </dgm:prSet>
      <dgm:spPr/>
      <dgm:t>
        <a:bodyPr/>
        <a:lstStyle/>
        <a:p>
          <a:endParaRPr lang="it-IT"/>
        </a:p>
      </dgm:t>
    </dgm:pt>
    <dgm:pt modelId="{BB71665F-E0D9-4C66-BC94-A9008CA7E897}" type="pres">
      <dgm:prSet presAssocID="{EF7312E0-8CBE-4DFE-914A-C5AD580428E4}" presName="Accent2" presStyleCnt="0"/>
      <dgm:spPr/>
    </dgm:pt>
    <dgm:pt modelId="{055E653A-A849-4D64-B55A-FF7E4BB23248}" type="pres">
      <dgm:prSet presAssocID="{EF7312E0-8CBE-4DFE-914A-C5AD580428E4}" presName="Accent" presStyleLbl="node1" presStyleIdx="1" presStyleCnt="3"/>
      <dgm:spPr/>
      <dgm:t>
        <a:bodyPr/>
        <a:lstStyle/>
        <a:p>
          <a:endParaRPr lang="it-IT"/>
        </a:p>
      </dgm:t>
    </dgm:pt>
    <dgm:pt modelId="{938928E4-0261-46DF-A793-A26A0463E5CB}" type="pres">
      <dgm:prSet presAssocID="{EF7312E0-8CBE-4DFE-914A-C5AD580428E4}" presName="Parent2" presStyleLbl="revTx" presStyleIdx="1" presStyleCnt="3">
        <dgm:presLayoutVars>
          <dgm:chMax val="1"/>
          <dgm:chPref val="1"/>
          <dgm:bulletEnabled val="1"/>
        </dgm:presLayoutVars>
      </dgm:prSet>
      <dgm:spPr/>
      <dgm:t>
        <a:bodyPr/>
        <a:lstStyle/>
        <a:p>
          <a:endParaRPr lang="it-IT"/>
        </a:p>
      </dgm:t>
    </dgm:pt>
    <dgm:pt modelId="{2B5F2EE3-424E-47CE-9ECB-88C88194592E}" type="pres">
      <dgm:prSet presAssocID="{EF6E54D1-B5AB-417B-9117-A204B7F053ED}" presName="Accent3" presStyleCnt="0"/>
      <dgm:spPr/>
    </dgm:pt>
    <dgm:pt modelId="{8ACC0D30-8365-45B1-92DB-48EB084D2BFD}" type="pres">
      <dgm:prSet presAssocID="{EF6E54D1-B5AB-417B-9117-A204B7F053ED}" presName="Accent" presStyleLbl="node1" presStyleIdx="2" presStyleCnt="3"/>
      <dgm:spPr/>
    </dgm:pt>
    <dgm:pt modelId="{1307F26D-A6A7-4F09-A583-02B592DEC473}" type="pres">
      <dgm:prSet presAssocID="{EF6E54D1-B5AB-417B-9117-A204B7F053ED}" presName="Parent3" presStyleLbl="revTx" presStyleIdx="2" presStyleCnt="3">
        <dgm:presLayoutVars>
          <dgm:chMax val="1"/>
          <dgm:chPref val="1"/>
          <dgm:bulletEnabled val="1"/>
        </dgm:presLayoutVars>
      </dgm:prSet>
      <dgm:spPr/>
      <dgm:t>
        <a:bodyPr/>
        <a:lstStyle/>
        <a:p>
          <a:endParaRPr lang="it-IT"/>
        </a:p>
      </dgm:t>
    </dgm:pt>
  </dgm:ptLst>
  <dgm:cxnLst>
    <dgm:cxn modelId="{11DE602A-E77A-437D-BD55-90424215DF83}" type="presOf" srcId="{EF6E54D1-B5AB-417B-9117-A204B7F053ED}" destId="{1307F26D-A6A7-4F09-A583-02B592DEC473}" srcOrd="0" destOrd="0" presId="urn:microsoft.com/office/officeart/2009/layout/CircleArrowProcess"/>
    <dgm:cxn modelId="{8F3AE95B-A3A6-46B1-9996-BCF04D4CFFC4}" srcId="{EF4445B7-3C26-4B13-9CA8-F86920065554}" destId="{EF6E54D1-B5AB-417B-9117-A204B7F053ED}" srcOrd="2" destOrd="0" parTransId="{B94620E5-3364-4873-B6EC-2DF494A8B680}" sibTransId="{08B201CF-CA9C-47CC-A5CF-56BC76334AAC}"/>
    <dgm:cxn modelId="{845508B1-6E47-49FB-9E35-4D59508F05DF}" srcId="{EF4445B7-3C26-4B13-9CA8-F86920065554}" destId="{EF7312E0-8CBE-4DFE-914A-C5AD580428E4}" srcOrd="1" destOrd="0" parTransId="{A00BCC63-2CFE-4844-A848-345F0B24AF73}" sibTransId="{EB6152C4-C2C9-4D78-8931-AA6ADABB75DD}"/>
    <dgm:cxn modelId="{92391B11-7700-4A59-9385-9580DC62727B}" type="presOf" srcId="{EF4445B7-3C26-4B13-9CA8-F86920065554}" destId="{799A9106-2FC2-4827-8768-92C592D90784}" srcOrd="0" destOrd="0" presId="urn:microsoft.com/office/officeart/2009/layout/CircleArrowProcess"/>
    <dgm:cxn modelId="{1561DFC5-CECC-4966-AD6A-A063B5623AA0}" srcId="{EF4445B7-3C26-4B13-9CA8-F86920065554}" destId="{4E1EB8AD-EEBC-4C4B-9E03-5688CD2A37CD}" srcOrd="0" destOrd="0" parTransId="{51C56074-C75A-48D2-8090-DD87964965FE}" sibTransId="{F8D53B97-6447-47BA-9870-520636F7A1D3}"/>
    <dgm:cxn modelId="{2453BA83-64F2-4EBE-B154-1B2D39FB434C}" type="presOf" srcId="{EF7312E0-8CBE-4DFE-914A-C5AD580428E4}" destId="{938928E4-0261-46DF-A793-A26A0463E5CB}" srcOrd="0" destOrd="0" presId="urn:microsoft.com/office/officeart/2009/layout/CircleArrowProcess"/>
    <dgm:cxn modelId="{B46BB6FD-BCBB-47D2-903C-D0AB67B2B176}" type="presOf" srcId="{4E1EB8AD-EEBC-4C4B-9E03-5688CD2A37CD}" destId="{CDDD5D10-7A45-4C3E-AF4D-F9394D07B43F}" srcOrd="0" destOrd="0" presId="urn:microsoft.com/office/officeart/2009/layout/CircleArrowProcess"/>
    <dgm:cxn modelId="{EB994C7A-F699-49D5-BA82-9E7D282A4754}" type="presParOf" srcId="{799A9106-2FC2-4827-8768-92C592D90784}" destId="{CE918727-3A19-4B52-B3A3-1D0724027C76}" srcOrd="0" destOrd="0" presId="urn:microsoft.com/office/officeart/2009/layout/CircleArrowProcess"/>
    <dgm:cxn modelId="{CCB1C390-A086-4ACF-9721-1235F86C4A54}" type="presParOf" srcId="{CE918727-3A19-4B52-B3A3-1D0724027C76}" destId="{4EF36F7D-4D62-4D6F-B88E-6104951EB0F5}" srcOrd="0" destOrd="0" presId="urn:microsoft.com/office/officeart/2009/layout/CircleArrowProcess"/>
    <dgm:cxn modelId="{57C63DB9-D625-4C0B-A59F-E9D24D03E578}" type="presParOf" srcId="{799A9106-2FC2-4827-8768-92C592D90784}" destId="{CDDD5D10-7A45-4C3E-AF4D-F9394D07B43F}" srcOrd="1" destOrd="0" presId="urn:microsoft.com/office/officeart/2009/layout/CircleArrowProcess"/>
    <dgm:cxn modelId="{D4C8A7B5-7D9B-41F6-A6DF-8FF4C663AAE9}" type="presParOf" srcId="{799A9106-2FC2-4827-8768-92C592D90784}" destId="{BB71665F-E0D9-4C66-BC94-A9008CA7E897}" srcOrd="2" destOrd="0" presId="urn:microsoft.com/office/officeart/2009/layout/CircleArrowProcess"/>
    <dgm:cxn modelId="{3B5D2768-58E4-4F9A-91DA-B7434D08D282}" type="presParOf" srcId="{BB71665F-E0D9-4C66-BC94-A9008CA7E897}" destId="{055E653A-A849-4D64-B55A-FF7E4BB23248}" srcOrd="0" destOrd="0" presId="urn:microsoft.com/office/officeart/2009/layout/CircleArrowProcess"/>
    <dgm:cxn modelId="{F9628303-E86C-46C8-8D64-9AE544D3347A}" type="presParOf" srcId="{799A9106-2FC2-4827-8768-92C592D90784}" destId="{938928E4-0261-46DF-A793-A26A0463E5CB}" srcOrd="3" destOrd="0" presId="urn:microsoft.com/office/officeart/2009/layout/CircleArrowProcess"/>
    <dgm:cxn modelId="{D5515C65-2F80-4919-B1BE-E207F3E6FB82}" type="presParOf" srcId="{799A9106-2FC2-4827-8768-92C592D90784}" destId="{2B5F2EE3-424E-47CE-9ECB-88C88194592E}" srcOrd="4" destOrd="0" presId="urn:microsoft.com/office/officeart/2009/layout/CircleArrowProcess"/>
    <dgm:cxn modelId="{C2BE255E-F134-426A-AF49-E5171FE17AF8}" type="presParOf" srcId="{2B5F2EE3-424E-47CE-9ECB-88C88194592E}" destId="{8ACC0D30-8365-45B1-92DB-48EB084D2BFD}" srcOrd="0" destOrd="0" presId="urn:microsoft.com/office/officeart/2009/layout/CircleArrowProcess"/>
    <dgm:cxn modelId="{1406DD14-59EF-4F6B-9DF6-35EC09CBF427}" type="presParOf" srcId="{799A9106-2FC2-4827-8768-92C592D90784}" destId="{1307F26D-A6A7-4F09-A583-02B592DEC47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445B7-3C26-4B13-9CA8-F8692006555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it-IT"/>
        </a:p>
      </dgm:t>
    </dgm:pt>
    <dgm:pt modelId="{4E1EB8AD-EEBC-4C4B-9E03-5688CD2A37CD}">
      <dgm:prSet phldrT="[Testo]"/>
      <dgm:spPr/>
      <dgm:t>
        <a:bodyPr/>
        <a:lstStyle/>
        <a:p>
          <a:r>
            <a:rPr lang="it-IT" dirty="0" smtClean="0"/>
            <a:t>INDICAZIONI PASTORALI</a:t>
          </a:r>
        </a:p>
      </dgm:t>
    </dgm:pt>
    <dgm:pt modelId="{51C56074-C75A-48D2-8090-DD87964965FE}" type="parTrans" cxnId="{1561DFC5-CECC-4966-AD6A-A063B5623AA0}">
      <dgm:prSet/>
      <dgm:spPr/>
      <dgm:t>
        <a:bodyPr/>
        <a:lstStyle/>
        <a:p>
          <a:endParaRPr lang="it-IT"/>
        </a:p>
      </dgm:t>
    </dgm:pt>
    <dgm:pt modelId="{F8D53B97-6447-47BA-9870-520636F7A1D3}" type="sibTrans" cxnId="{1561DFC5-CECC-4966-AD6A-A063B5623AA0}">
      <dgm:prSet/>
      <dgm:spPr/>
      <dgm:t>
        <a:bodyPr/>
        <a:lstStyle/>
        <a:p>
          <a:endParaRPr lang="it-IT"/>
        </a:p>
      </dgm:t>
    </dgm:pt>
    <dgm:pt modelId="{EF7312E0-8CBE-4DFE-914A-C5AD580428E4}">
      <dgm:prSet phldrT="[Testo]"/>
      <dgm:spPr/>
      <dgm:t>
        <a:bodyPr/>
        <a:lstStyle/>
        <a:p>
          <a:r>
            <a:rPr lang="it-IT" dirty="0" smtClean="0"/>
            <a:t>CONVEGNO DIOCESANO</a:t>
          </a:r>
        </a:p>
      </dgm:t>
    </dgm:pt>
    <dgm:pt modelId="{A00BCC63-2CFE-4844-A848-345F0B24AF73}" type="parTrans" cxnId="{845508B1-6E47-49FB-9E35-4D59508F05DF}">
      <dgm:prSet/>
      <dgm:spPr/>
      <dgm:t>
        <a:bodyPr/>
        <a:lstStyle/>
        <a:p>
          <a:endParaRPr lang="it-IT"/>
        </a:p>
      </dgm:t>
    </dgm:pt>
    <dgm:pt modelId="{EB6152C4-C2C9-4D78-8931-AA6ADABB75DD}" type="sibTrans" cxnId="{845508B1-6E47-49FB-9E35-4D59508F05DF}">
      <dgm:prSet/>
      <dgm:spPr/>
      <dgm:t>
        <a:bodyPr/>
        <a:lstStyle/>
        <a:p>
          <a:endParaRPr lang="it-IT"/>
        </a:p>
      </dgm:t>
    </dgm:pt>
    <dgm:pt modelId="{EF6E54D1-B5AB-417B-9117-A204B7F053ED}">
      <dgm:prSet phldrT="[Testo]"/>
      <dgm:spPr/>
      <dgm:t>
        <a:bodyPr/>
        <a:lstStyle/>
        <a:p>
          <a:r>
            <a:rPr lang="it-IT" dirty="0" smtClean="0"/>
            <a:t>STRUMENTO DI LAVORO</a:t>
          </a:r>
          <a:endParaRPr lang="it-IT" dirty="0"/>
        </a:p>
      </dgm:t>
    </dgm:pt>
    <dgm:pt modelId="{B94620E5-3364-4873-B6EC-2DF494A8B680}" type="parTrans" cxnId="{8F3AE95B-A3A6-46B1-9996-BCF04D4CFFC4}">
      <dgm:prSet/>
      <dgm:spPr/>
      <dgm:t>
        <a:bodyPr/>
        <a:lstStyle/>
        <a:p>
          <a:endParaRPr lang="it-IT"/>
        </a:p>
      </dgm:t>
    </dgm:pt>
    <dgm:pt modelId="{08B201CF-CA9C-47CC-A5CF-56BC76334AAC}" type="sibTrans" cxnId="{8F3AE95B-A3A6-46B1-9996-BCF04D4CFFC4}">
      <dgm:prSet/>
      <dgm:spPr/>
      <dgm:t>
        <a:bodyPr/>
        <a:lstStyle/>
        <a:p>
          <a:endParaRPr lang="it-IT"/>
        </a:p>
      </dgm:t>
    </dgm:pt>
    <dgm:pt modelId="{799A9106-2FC2-4827-8768-92C592D90784}" type="pres">
      <dgm:prSet presAssocID="{EF4445B7-3C26-4B13-9CA8-F86920065554}" presName="Name0" presStyleCnt="0">
        <dgm:presLayoutVars>
          <dgm:chMax val="7"/>
          <dgm:chPref val="7"/>
          <dgm:dir val="rev"/>
          <dgm:animLvl val="lvl"/>
        </dgm:presLayoutVars>
      </dgm:prSet>
      <dgm:spPr/>
      <dgm:t>
        <a:bodyPr/>
        <a:lstStyle/>
        <a:p>
          <a:endParaRPr lang="it-IT"/>
        </a:p>
      </dgm:t>
    </dgm:pt>
    <dgm:pt modelId="{CE918727-3A19-4B52-B3A3-1D0724027C76}" type="pres">
      <dgm:prSet presAssocID="{4E1EB8AD-EEBC-4C4B-9E03-5688CD2A37CD}" presName="Accent1" presStyleCnt="0"/>
      <dgm:spPr/>
      <dgm:t>
        <a:bodyPr/>
        <a:lstStyle/>
        <a:p>
          <a:endParaRPr lang="it-IT"/>
        </a:p>
      </dgm:t>
    </dgm:pt>
    <dgm:pt modelId="{4EF36F7D-4D62-4D6F-B88E-6104951EB0F5}" type="pres">
      <dgm:prSet presAssocID="{4E1EB8AD-EEBC-4C4B-9E03-5688CD2A37CD}" presName="Accent" presStyleLbl="node1" presStyleIdx="0" presStyleCnt="3" custAng="5867215" custLinFactNeighborX="39549" custLinFactNeighborY="-3164"/>
      <dgm:spPr>
        <a:solidFill>
          <a:schemeClr val="accent2"/>
        </a:solidFill>
      </dgm:spPr>
      <dgm:t>
        <a:bodyPr/>
        <a:lstStyle/>
        <a:p>
          <a:endParaRPr lang="it-IT"/>
        </a:p>
      </dgm:t>
    </dgm:pt>
    <dgm:pt modelId="{CDDD5D10-7A45-4C3E-AF4D-F9394D07B43F}" type="pres">
      <dgm:prSet presAssocID="{4E1EB8AD-EEBC-4C4B-9E03-5688CD2A37CD}" presName="Parent1" presStyleLbl="revTx" presStyleIdx="0" presStyleCnt="3" custLinFactNeighborX="72815" custLinFactNeighborY="-14574">
        <dgm:presLayoutVars>
          <dgm:chMax val="1"/>
          <dgm:chPref val="1"/>
          <dgm:bulletEnabled val="1"/>
        </dgm:presLayoutVars>
      </dgm:prSet>
      <dgm:spPr/>
      <dgm:t>
        <a:bodyPr/>
        <a:lstStyle/>
        <a:p>
          <a:endParaRPr lang="it-IT"/>
        </a:p>
      </dgm:t>
    </dgm:pt>
    <dgm:pt modelId="{BB71665F-E0D9-4C66-BC94-A9008CA7E897}" type="pres">
      <dgm:prSet presAssocID="{EF7312E0-8CBE-4DFE-914A-C5AD580428E4}" presName="Accent2" presStyleCnt="0"/>
      <dgm:spPr/>
      <dgm:t>
        <a:bodyPr/>
        <a:lstStyle/>
        <a:p>
          <a:endParaRPr lang="it-IT"/>
        </a:p>
      </dgm:t>
    </dgm:pt>
    <dgm:pt modelId="{055E653A-A849-4D64-B55A-FF7E4BB23248}" type="pres">
      <dgm:prSet presAssocID="{EF7312E0-8CBE-4DFE-914A-C5AD580428E4}" presName="Accent" presStyleLbl="node1" presStyleIdx="1" presStyleCnt="3" custAng="14092955" custLinFactNeighborX="-29040" custLinFactNeighborY="5034"/>
      <dgm:spPr/>
      <dgm:t>
        <a:bodyPr/>
        <a:lstStyle/>
        <a:p>
          <a:endParaRPr lang="it-IT"/>
        </a:p>
      </dgm:t>
    </dgm:pt>
    <dgm:pt modelId="{938928E4-0261-46DF-A793-A26A0463E5CB}" type="pres">
      <dgm:prSet presAssocID="{EF7312E0-8CBE-4DFE-914A-C5AD580428E4}" presName="Parent2" presStyleLbl="revTx" presStyleIdx="1" presStyleCnt="3" custLinFactNeighborX="-43843" custLinFactNeighborY="23239">
        <dgm:presLayoutVars>
          <dgm:chMax val="1"/>
          <dgm:chPref val="1"/>
          <dgm:bulletEnabled val="1"/>
        </dgm:presLayoutVars>
      </dgm:prSet>
      <dgm:spPr/>
      <dgm:t>
        <a:bodyPr/>
        <a:lstStyle/>
        <a:p>
          <a:endParaRPr lang="it-IT"/>
        </a:p>
      </dgm:t>
    </dgm:pt>
    <dgm:pt modelId="{2B5F2EE3-424E-47CE-9ECB-88C88194592E}" type="pres">
      <dgm:prSet presAssocID="{EF6E54D1-B5AB-417B-9117-A204B7F053ED}" presName="Accent3" presStyleCnt="0"/>
      <dgm:spPr/>
      <dgm:t>
        <a:bodyPr/>
        <a:lstStyle/>
        <a:p>
          <a:endParaRPr lang="it-IT"/>
        </a:p>
      </dgm:t>
    </dgm:pt>
    <dgm:pt modelId="{8ACC0D30-8365-45B1-92DB-48EB084D2BFD}" type="pres">
      <dgm:prSet presAssocID="{EF6E54D1-B5AB-417B-9117-A204B7F053ED}" presName="Accent" presStyleLbl="node1" presStyleIdx="2" presStyleCnt="3" custAng="15931574" custLinFactNeighborX="5031" custLinFactNeighborY="21527"/>
      <dgm:spPr>
        <a:solidFill>
          <a:schemeClr val="accent3"/>
        </a:solidFill>
      </dgm:spPr>
      <dgm:t>
        <a:bodyPr/>
        <a:lstStyle/>
        <a:p>
          <a:endParaRPr lang="it-IT"/>
        </a:p>
      </dgm:t>
    </dgm:pt>
    <dgm:pt modelId="{1307F26D-A6A7-4F09-A583-02B592DEC473}" type="pres">
      <dgm:prSet presAssocID="{EF6E54D1-B5AB-417B-9117-A204B7F053ED}" presName="Parent3" presStyleLbl="revTx" presStyleIdx="2" presStyleCnt="3" custLinFactNeighborX="5938" custLinFactNeighborY="49912">
        <dgm:presLayoutVars>
          <dgm:chMax val="1"/>
          <dgm:chPref val="1"/>
          <dgm:bulletEnabled val="1"/>
        </dgm:presLayoutVars>
      </dgm:prSet>
      <dgm:spPr/>
      <dgm:t>
        <a:bodyPr/>
        <a:lstStyle/>
        <a:p>
          <a:endParaRPr lang="it-IT"/>
        </a:p>
      </dgm:t>
    </dgm:pt>
  </dgm:ptLst>
  <dgm:cxnLst>
    <dgm:cxn modelId="{03E9F917-DE66-483D-8523-7789861A64DF}" type="presOf" srcId="{EF6E54D1-B5AB-417B-9117-A204B7F053ED}" destId="{1307F26D-A6A7-4F09-A583-02B592DEC473}" srcOrd="0" destOrd="0" presId="urn:microsoft.com/office/officeart/2009/layout/CircleArrowProcess"/>
    <dgm:cxn modelId="{8F3AE95B-A3A6-46B1-9996-BCF04D4CFFC4}" srcId="{EF4445B7-3C26-4B13-9CA8-F86920065554}" destId="{EF6E54D1-B5AB-417B-9117-A204B7F053ED}" srcOrd="2" destOrd="0" parTransId="{B94620E5-3364-4873-B6EC-2DF494A8B680}" sibTransId="{08B201CF-CA9C-47CC-A5CF-56BC76334AAC}"/>
    <dgm:cxn modelId="{845508B1-6E47-49FB-9E35-4D59508F05DF}" srcId="{EF4445B7-3C26-4B13-9CA8-F86920065554}" destId="{EF7312E0-8CBE-4DFE-914A-C5AD580428E4}" srcOrd="1" destOrd="0" parTransId="{A00BCC63-2CFE-4844-A848-345F0B24AF73}" sibTransId="{EB6152C4-C2C9-4D78-8931-AA6ADABB75DD}"/>
    <dgm:cxn modelId="{1561DFC5-CECC-4966-AD6A-A063B5623AA0}" srcId="{EF4445B7-3C26-4B13-9CA8-F86920065554}" destId="{4E1EB8AD-EEBC-4C4B-9E03-5688CD2A37CD}" srcOrd="0" destOrd="0" parTransId="{51C56074-C75A-48D2-8090-DD87964965FE}" sibTransId="{F8D53B97-6447-47BA-9870-520636F7A1D3}"/>
    <dgm:cxn modelId="{8C14E992-DBBA-4E60-8074-DAA3EAAC75FE}" type="presOf" srcId="{EF7312E0-8CBE-4DFE-914A-C5AD580428E4}" destId="{938928E4-0261-46DF-A793-A26A0463E5CB}" srcOrd="0" destOrd="0" presId="urn:microsoft.com/office/officeart/2009/layout/CircleArrowProcess"/>
    <dgm:cxn modelId="{DF4F34B3-EAF0-4A2E-ADF8-59CF3675028C}" type="presOf" srcId="{EF4445B7-3C26-4B13-9CA8-F86920065554}" destId="{799A9106-2FC2-4827-8768-92C592D90784}" srcOrd="0" destOrd="0" presId="urn:microsoft.com/office/officeart/2009/layout/CircleArrowProcess"/>
    <dgm:cxn modelId="{DED25570-340F-4465-807D-4AA77BB2101D}" type="presOf" srcId="{4E1EB8AD-EEBC-4C4B-9E03-5688CD2A37CD}" destId="{CDDD5D10-7A45-4C3E-AF4D-F9394D07B43F}" srcOrd="0" destOrd="0" presId="urn:microsoft.com/office/officeart/2009/layout/CircleArrowProcess"/>
    <dgm:cxn modelId="{16A7F608-7B09-422C-A018-FD57E178B508}" type="presParOf" srcId="{799A9106-2FC2-4827-8768-92C592D90784}" destId="{CE918727-3A19-4B52-B3A3-1D0724027C76}" srcOrd="0" destOrd="0" presId="urn:microsoft.com/office/officeart/2009/layout/CircleArrowProcess"/>
    <dgm:cxn modelId="{B3C381CF-1181-495A-A4A8-F026837BAAE5}" type="presParOf" srcId="{CE918727-3A19-4B52-B3A3-1D0724027C76}" destId="{4EF36F7D-4D62-4D6F-B88E-6104951EB0F5}" srcOrd="0" destOrd="0" presId="urn:microsoft.com/office/officeart/2009/layout/CircleArrowProcess"/>
    <dgm:cxn modelId="{8A3D526F-E4B9-4797-9F3F-2E7F6D94228A}" type="presParOf" srcId="{799A9106-2FC2-4827-8768-92C592D90784}" destId="{CDDD5D10-7A45-4C3E-AF4D-F9394D07B43F}" srcOrd="1" destOrd="0" presId="urn:microsoft.com/office/officeart/2009/layout/CircleArrowProcess"/>
    <dgm:cxn modelId="{3B14A983-F783-4FF9-B345-BD87B8E1E8E6}" type="presParOf" srcId="{799A9106-2FC2-4827-8768-92C592D90784}" destId="{BB71665F-E0D9-4C66-BC94-A9008CA7E897}" srcOrd="2" destOrd="0" presId="urn:microsoft.com/office/officeart/2009/layout/CircleArrowProcess"/>
    <dgm:cxn modelId="{20B9E536-1B95-4996-B873-AB55F3E56AE7}" type="presParOf" srcId="{BB71665F-E0D9-4C66-BC94-A9008CA7E897}" destId="{055E653A-A849-4D64-B55A-FF7E4BB23248}" srcOrd="0" destOrd="0" presId="urn:microsoft.com/office/officeart/2009/layout/CircleArrowProcess"/>
    <dgm:cxn modelId="{7F0F6B53-673A-46CD-9D43-03C2651A768D}" type="presParOf" srcId="{799A9106-2FC2-4827-8768-92C592D90784}" destId="{938928E4-0261-46DF-A793-A26A0463E5CB}" srcOrd="3" destOrd="0" presId="urn:microsoft.com/office/officeart/2009/layout/CircleArrowProcess"/>
    <dgm:cxn modelId="{8B6A3488-E05C-49A9-B179-4BD8B36C4965}" type="presParOf" srcId="{799A9106-2FC2-4827-8768-92C592D90784}" destId="{2B5F2EE3-424E-47CE-9ECB-88C88194592E}" srcOrd="4" destOrd="0" presId="urn:microsoft.com/office/officeart/2009/layout/CircleArrowProcess"/>
    <dgm:cxn modelId="{FA95E53C-CDCC-4DCB-BC21-F4D54A724624}" type="presParOf" srcId="{2B5F2EE3-424E-47CE-9ECB-88C88194592E}" destId="{8ACC0D30-8365-45B1-92DB-48EB084D2BFD}" srcOrd="0" destOrd="0" presId="urn:microsoft.com/office/officeart/2009/layout/CircleArrowProcess"/>
    <dgm:cxn modelId="{63433CA5-6043-4EC4-BC15-655AF5E987CF}" type="presParOf" srcId="{799A9106-2FC2-4827-8768-92C592D90784}" destId="{1307F26D-A6A7-4F09-A583-02B592DEC473}"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36F7D-4D62-4D6F-B88E-6104951EB0F5}">
      <dsp:nvSpPr>
        <dsp:cNvPr id="0" name=""/>
        <dsp:cNvSpPr/>
      </dsp:nvSpPr>
      <dsp:spPr>
        <a:xfrm>
          <a:off x="2314153" y="0"/>
          <a:ext cx="2331199" cy="233155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5D10-7A45-4C3E-AF4D-F9394D07B43F}">
      <dsp:nvSpPr>
        <dsp:cNvPr id="0" name=""/>
        <dsp:cNvSpPr/>
      </dsp:nvSpPr>
      <dsp:spPr>
        <a:xfrm>
          <a:off x="2829425" y="841761"/>
          <a:ext cx="1295402" cy="64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smtClean="0"/>
            <a:t>CONVEGNO DIOCESANO</a:t>
          </a:r>
        </a:p>
        <a:p>
          <a:pPr lvl="0" algn="ctr" defTabSz="711200">
            <a:lnSpc>
              <a:spcPct val="90000"/>
            </a:lnSpc>
            <a:spcBef>
              <a:spcPct val="0"/>
            </a:spcBef>
            <a:spcAft>
              <a:spcPct val="35000"/>
            </a:spcAft>
          </a:pPr>
          <a:r>
            <a:rPr lang="it-IT" sz="1600" b="1" kern="1200" dirty="0" smtClean="0"/>
            <a:t>ANNUALE</a:t>
          </a:r>
          <a:endParaRPr lang="it-IT" sz="1600" b="1" kern="1200" dirty="0"/>
        </a:p>
      </dsp:txBody>
      <dsp:txXfrm>
        <a:off x="2829425" y="841761"/>
        <a:ext cx="1295402" cy="647546"/>
      </dsp:txXfrm>
    </dsp:sp>
    <dsp:sp modelId="{055E653A-A849-4D64-B55A-FF7E4BB23248}">
      <dsp:nvSpPr>
        <dsp:cNvPr id="0" name=""/>
        <dsp:cNvSpPr/>
      </dsp:nvSpPr>
      <dsp:spPr>
        <a:xfrm>
          <a:off x="1666670" y="1339650"/>
          <a:ext cx="2331199" cy="2331554"/>
        </a:xfrm>
        <a:prstGeom prst="leftCircularArrow">
          <a:avLst>
            <a:gd name="adj1" fmla="val 10980"/>
            <a:gd name="adj2" fmla="val 1142322"/>
            <a:gd name="adj3" fmla="val 6300000"/>
            <a:gd name="adj4" fmla="val 18900000"/>
            <a:gd name="adj5" fmla="val 125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928E4-0261-46DF-A793-A26A0463E5CB}">
      <dsp:nvSpPr>
        <dsp:cNvPr id="0" name=""/>
        <dsp:cNvSpPr/>
      </dsp:nvSpPr>
      <dsp:spPr>
        <a:xfrm>
          <a:off x="2184569" y="2189162"/>
          <a:ext cx="1295402" cy="64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t>ORIENTAMENTI</a:t>
          </a:r>
        </a:p>
        <a:p>
          <a:pPr lvl="0" algn="ctr" defTabSz="622300">
            <a:lnSpc>
              <a:spcPct val="90000"/>
            </a:lnSpc>
            <a:spcBef>
              <a:spcPct val="0"/>
            </a:spcBef>
            <a:spcAft>
              <a:spcPct val="35000"/>
            </a:spcAft>
          </a:pPr>
          <a:r>
            <a:rPr lang="it-IT" sz="1400" b="1" kern="1200" dirty="0" smtClean="0"/>
            <a:t>PASTORALI</a:t>
          </a:r>
          <a:endParaRPr lang="it-IT" sz="1400" b="1" kern="1200" dirty="0"/>
        </a:p>
      </dsp:txBody>
      <dsp:txXfrm>
        <a:off x="2184569" y="2189162"/>
        <a:ext cx="1295402" cy="647546"/>
      </dsp:txXfrm>
    </dsp:sp>
    <dsp:sp modelId="{8ACC0D30-8365-45B1-92DB-48EB084D2BFD}">
      <dsp:nvSpPr>
        <dsp:cNvPr id="0" name=""/>
        <dsp:cNvSpPr/>
      </dsp:nvSpPr>
      <dsp:spPr>
        <a:xfrm>
          <a:off x="2480073" y="2839614"/>
          <a:ext cx="2002861" cy="2003664"/>
        </a:xfrm>
        <a:prstGeom prst="blockArc">
          <a:avLst>
            <a:gd name="adj1" fmla="val 13500000"/>
            <a:gd name="adj2" fmla="val 10800000"/>
            <a:gd name="adj3" fmla="val 1274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7F26D-A6A7-4F09-A583-02B592DEC473}">
      <dsp:nvSpPr>
        <dsp:cNvPr id="0" name=""/>
        <dsp:cNvSpPr/>
      </dsp:nvSpPr>
      <dsp:spPr>
        <a:xfrm>
          <a:off x="2832489" y="3538499"/>
          <a:ext cx="1295402" cy="64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t-IT" sz="2600" kern="1200" dirty="0" smtClean="0"/>
            <a:t>TRACCIA</a:t>
          </a:r>
          <a:endParaRPr lang="it-IT" sz="2600" kern="1200" dirty="0"/>
        </a:p>
      </dsp:txBody>
      <dsp:txXfrm>
        <a:off x="2832489" y="3538499"/>
        <a:ext cx="1295402" cy="647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36F7D-4D62-4D6F-B88E-6104951EB0F5}">
      <dsp:nvSpPr>
        <dsp:cNvPr id="0" name=""/>
        <dsp:cNvSpPr/>
      </dsp:nvSpPr>
      <dsp:spPr>
        <a:xfrm rot="5867215">
          <a:off x="2539673" y="-66092"/>
          <a:ext cx="2088584" cy="2088901"/>
        </a:xfrm>
        <a:prstGeom prst="leftCircularArrow">
          <a:avLst>
            <a:gd name="adj1" fmla="val 10980"/>
            <a:gd name="adj2" fmla="val 1142322"/>
            <a:gd name="adj3" fmla="val 6300000"/>
            <a:gd name="adj4" fmla="val 0"/>
            <a:gd name="adj5" fmla="val 125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5D10-7A45-4C3E-AF4D-F9394D07B43F}">
      <dsp:nvSpPr>
        <dsp:cNvPr id="0" name=""/>
        <dsp:cNvSpPr/>
      </dsp:nvSpPr>
      <dsp:spPr>
        <a:xfrm>
          <a:off x="3022739" y="669605"/>
          <a:ext cx="1160585" cy="58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INDICAZIONI PASTORALI</a:t>
          </a:r>
        </a:p>
      </dsp:txBody>
      <dsp:txXfrm>
        <a:off x="3022739" y="669605"/>
        <a:ext cx="1160585" cy="580154"/>
      </dsp:txXfrm>
    </dsp:sp>
    <dsp:sp modelId="{055E653A-A849-4D64-B55A-FF7E4BB23248}">
      <dsp:nvSpPr>
        <dsp:cNvPr id="0" name=""/>
        <dsp:cNvSpPr/>
      </dsp:nvSpPr>
      <dsp:spPr>
        <a:xfrm rot="14092955">
          <a:off x="1687231" y="1305384"/>
          <a:ext cx="2088584" cy="2088901"/>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928E4-0261-46DF-A793-A26A0463E5CB}">
      <dsp:nvSpPr>
        <dsp:cNvPr id="0" name=""/>
        <dsp:cNvSpPr/>
      </dsp:nvSpPr>
      <dsp:spPr>
        <a:xfrm>
          <a:off x="2246566" y="2096150"/>
          <a:ext cx="1160585" cy="58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CONVEGNO DIOCESANO</a:t>
          </a:r>
        </a:p>
      </dsp:txBody>
      <dsp:txXfrm>
        <a:off x="2246566" y="2096150"/>
        <a:ext cx="1160585" cy="580154"/>
      </dsp:txXfrm>
    </dsp:sp>
    <dsp:sp modelId="{8ACC0D30-8365-45B1-92DB-48EB084D2BFD}">
      <dsp:nvSpPr>
        <dsp:cNvPr id="0" name=""/>
        <dsp:cNvSpPr/>
      </dsp:nvSpPr>
      <dsp:spPr>
        <a:xfrm rot="15931574">
          <a:off x="1952196" y="2930525"/>
          <a:ext cx="1794417" cy="1795136"/>
        </a:xfrm>
        <a:prstGeom prst="blockArc">
          <a:avLst>
            <a:gd name="adj1" fmla="val 0"/>
            <a:gd name="adj2" fmla="val 18900000"/>
            <a:gd name="adj3" fmla="val 1274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7F26D-A6A7-4F09-A583-02B592DEC473}">
      <dsp:nvSpPr>
        <dsp:cNvPr id="0" name=""/>
        <dsp:cNvSpPr/>
      </dsp:nvSpPr>
      <dsp:spPr>
        <a:xfrm>
          <a:off x="2246574" y="3459802"/>
          <a:ext cx="1160585" cy="58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STRUMENTO DI LAVORO</a:t>
          </a:r>
          <a:endParaRPr lang="it-IT" sz="1600" kern="1200" dirty="0"/>
        </a:p>
      </dsp:txBody>
      <dsp:txXfrm>
        <a:off x="2246574" y="3459802"/>
        <a:ext cx="1160585" cy="58015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75AFF-2105-4E47-A51D-7A2C633D9109}" type="datetimeFigureOut">
              <a:rPr lang="it-IT" smtClean="0"/>
              <a:t>18/06/15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C686-22AB-4649-85B4-CAAF2798D32F}" type="slidenum">
              <a:rPr lang="it-IT" smtClean="0"/>
              <a:t>‹n.›</a:t>
            </a:fld>
            <a:endParaRPr lang="it-IT"/>
          </a:p>
        </p:txBody>
      </p:sp>
    </p:spTree>
    <p:extLst>
      <p:ext uri="{BB962C8B-B14F-4D97-AF65-F5344CB8AC3E}">
        <p14:creationId xmlns:p14="http://schemas.microsoft.com/office/powerpoint/2010/main" val="115018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smtClean="0">
                <a:solidFill>
                  <a:schemeClr val="tx1"/>
                </a:solidFill>
                <a:effectLst/>
                <a:latin typeface="+mn-lt"/>
                <a:ea typeface="+mn-ea"/>
                <a:cs typeface="+mn-cs"/>
              </a:rPr>
              <a:t>La mia relazione non è un lavoro solitario, ma frutto di una </a:t>
            </a:r>
            <a:r>
              <a:rPr lang="it-IT" sz="1200" b="1" kern="1200" dirty="0" smtClean="0">
                <a:solidFill>
                  <a:schemeClr val="tx1"/>
                </a:solidFill>
                <a:effectLst/>
                <a:latin typeface="+mn-lt"/>
                <a:ea typeface="+mn-ea"/>
                <a:cs typeface="+mn-cs"/>
              </a:rPr>
              <a:t>narrazione a più voci </a:t>
            </a:r>
            <a:r>
              <a:rPr lang="it-IT" sz="1200" kern="1200" dirty="0" smtClean="0">
                <a:solidFill>
                  <a:schemeClr val="tx1"/>
                </a:solidFill>
                <a:effectLst/>
                <a:latin typeface="+mn-lt"/>
                <a:ea typeface="+mn-ea"/>
                <a:cs typeface="+mn-cs"/>
              </a:rPr>
              <a:t>del cammino diocesano intrapreso negli ultimi anni</a:t>
            </a:r>
          </a:p>
          <a:p>
            <a:pPr lvl="0"/>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Il mio intervento è teso a fare il </a:t>
            </a:r>
            <a:r>
              <a:rPr lang="it-IT" sz="1200" b="1" kern="1200" dirty="0" smtClean="0">
                <a:solidFill>
                  <a:schemeClr val="tx1"/>
                </a:solidFill>
                <a:effectLst/>
                <a:latin typeface="+mn-lt"/>
                <a:ea typeface="+mn-ea"/>
                <a:cs typeface="+mn-cs"/>
              </a:rPr>
              <a:t>punto della situazione della nostra diocesi </a:t>
            </a:r>
          </a:p>
          <a:p>
            <a:pPr lvl="0"/>
            <a:r>
              <a:rPr lang="it-IT" sz="1200" kern="1200" dirty="0" smtClean="0">
                <a:solidFill>
                  <a:schemeClr val="tx1"/>
                </a:solidFill>
                <a:effectLst/>
                <a:latin typeface="+mn-lt"/>
                <a:ea typeface="+mn-ea"/>
                <a:cs typeface="+mn-cs"/>
              </a:rPr>
              <a:t>così come emerge dai piani pastorali, </a:t>
            </a:r>
          </a:p>
          <a:p>
            <a:pPr lvl="0"/>
            <a:r>
              <a:rPr lang="it-IT" sz="1200" kern="1200" dirty="0" smtClean="0">
                <a:solidFill>
                  <a:schemeClr val="tx1"/>
                </a:solidFill>
                <a:effectLst/>
                <a:latin typeface="+mn-lt"/>
                <a:ea typeface="+mn-ea"/>
                <a:cs typeface="+mn-cs"/>
              </a:rPr>
              <a:t>dal cammino che tante volte si cela dietro a questi contributi </a:t>
            </a:r>
          </a:p>
          <a:p>
            <a:pPr lvl="0"/>
            <a:r>
              <a:rPr lang="it-IT" sz="1200" kern="1200" dirty="0" smtClean="0">
                <a:solidFill>
                  <a:schemeClr val="tx1"/>
                </a:solidFill>
                <a:effectLst/>
                <a:latin typeface="+mn-lt"/>
                <a:ea typeface="+mn-ea"/>
                <a:cs typeface="+mn-cs"/>
              </a:rPr>
              <a:t>che sempre di più rappresentano delle linee-guida della programmazione delle nostre parrocchie</a:t>
            </a:r>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Registriamo da subito come l’appuntamento annuale del </a:t>
            </a:r>
            <a:r>
              <a:rPr lang="it-IT" sz="1200" b="1" kern="1200" dirty="0" smtClean="0">
                <a:solidFill>
                  <a:schemeClr val="tx1"/>
                </a:solidFill>
                <a:effectLst/>
                <a:latin typeface="+mn-lt"/>
                <a:ea typeface="+mn-ea"/>
                <a:cs typeface="+mn-cs"/>
              </a:rPr>
              <a:t>convegno diocesano  è</a:t>
            </a:r>
            <a:r>
              <a:rPr lang="it-IT" sz="1200" kern="1200" dirty="0" smtClean="0">
                <a:solidFill>
                  <a:schemeClr val="tx1"/>
                </a:solidFill>
                <a:effectLst/>
                <a:latin typeface="+mn-lt"/>
                <a:ea typeface="+mn-ea"/>
                <a:cs typeface="+mn-cs"/>
              </a:rPr>
              <a:t> sempre più un </a:t>
            </a:r>
            <a:r>
              <a:rPr lang="it-IT" sz="1200" b="1" kern="1200" dirty="0" smtClean="0">
                <a:solidFill>
                  <a:schemeClr val="tx1"/>
                </a:solidFill>
                <a:effectLst/>
                <a:latin typeface="+mn-lt"/>
                <a:ea typeface="+mn-ea"/>
                <a:cs typeface="+mn-cs"/>
              </a:rPr>
              <a:t>evento di Chiesa</a:t>
            </a:r>
            <a:r>
              <a:rPr lang="it-I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un evento preparato da una lettura della realtà diocesana,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un evento che coinvolge i diversi soggetti della pastorale diocesana e delle nostre parrocchie;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questo motivo ci ritroviamo nuovamente in questa cornice per riprendere il nostro cammino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guidati dallo Spirito Santo – facendo tesoro di quanto emerso finora.</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a:t>
            </a:fld>
            <a:endParaRPr lang="it-IT"/>
          </a:p>
        </p:txBody>
      </p:sp>
    </p:spTree>
    <p:extLst>
      <p:ext uri="{BB962C8B-B14F-4D97-AF65-F5344CB8AC3E}">
        <p14:creationId xmlns:p14="http://schemas.microsoft.com/office/powerpoint/2010/main" val="187200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Gli </a:t>
            </a:r>
            <a:r>
              <a:rPr lang="it-IT" sz="1200" i="1" kern="1200" dirty="0" smtClean="0">
                <a:solidFill>
                  <a:schemeClr val="tx1"/>
                </a:solidFill>
                <a:effectLst/>
                <a:latin typeface="+mn-lt"/>
                <a:ea typeface="+mn-ea"/>
                <a:cs typeface="+mn-cs"/>
              </a:rPr>
              <a:t>Orientamenti Pastorali</a:t>
            </a:r>
            <a:r>
              <a:rPr lang="it-IT" sz="1200" kern="1200" dirty="0" smtClean="0">
                <a:solidFill>
                  <a:schemeClr val="tx1"/>
                </a:solidFill>
                <a:effectLst/>
                <a:latin typeface="+mn-lt"/>
                <a:ea typeface="+mn-ea"/>
                <a:cs typeface="+mn-cs"/>
              </a:rPr>
              <a:t> ci chiedevano di collegare ogni Convegno annuale </a:t>
            </a:r>
          </a:p>
          <a:p>
            <a:r>
              <a:rPr lang="it-IT" sz="1200" kern="1200" dirty="0" smtClean="0">
                <a:solidFill>
                  <a:schemeClr val="tx1"/>
                </a:solidFill>
                <a:effectLst/>
                <a:latin typeface="+mn-lt"/>
                <a:ea typeface="+mn-ea"/>
                <a:cs typeface="+mn-cs"/>
              </a:rPr>
              <a:t>in un dinamismo di </a:t>
            </a:r>
            <a:r>
              <a:rPr lang="it-IT" sz="1200" b="1" kern="1200" dirty="0" smtClean="0">
                <a:solidFill>
                  <a:schemeClr val="tx1"/>
                </a:solidFill>
                <a:effectLst/>
                <a:latin typeface="+mn-lt"/>
                <a:ea typeface="+mn-ea"/>
                <a:cs typeface="+mn-cs"/>
              </a:rPr>
              <a:t>coinvolgimento della base ecclesiale </a:t>
            </a:r>
          </a:p>
          <a:p>
            <a:r>
              <a:rPr lang="it-IT" sz="1200" kern="1200" dirty="0" smtClean="0">
                <a:solidFill>
                  <a:schemeClr val="tx1"/>
                </a:solidFill>
                <a:effectLst/>
                <a:latin typeface="+mn-lt"/>
                <a:ea typeface="+mn-ea"/>
                <a:cs typeface="+mn-cs"/>
              </a:rPr>
              <a:t>perché le domande e le istanze delle persone e di ogni realtà potessero essere accolte e finalizzate a una adeguata conversione pastorale.</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a:t>
            </a:r>
            <a:r>
              <a:rPr lang="it-IT" sz="1200" kern="1200" baseline="0" dirty="0" smtClean="0">
                <a:solidFill>
                  <a:schemeClr val="tx1"/>
                </a:solidFill>
                <a:effectLst/>
                <a:latin typeface="+mn-lt"/>
                <a:ea typeface="+mn-ea"/>
                <a:cs typeface="+mn-cs"/>
              </a:rPr>
              <a:t> nostra diocesi presentando una </a:t>
            </a:r>
            <a:r>
              <a:rPr lang="it-IT" sz="1200" b="1" kern="1200" baseline="0" dirty="0" smtClean="0">
                <a:solidFill>
                  <a:schemeClr val="tx1"/>
                </a:solidFill>
                <a:effectLst/>
                <a:latin typeface="+mn-lt"/>
                <a:ea typeface="+mn-ea"/>
                <a:cs typeface="+mn-cs"/>
              </a:rPr>
              <a:t>configurazione geografica, storica, e culturale estremamente variegata </a:t>
            </a:r>
            <a:r>
              <a:rPr lang="it-IT" sz="1200" kern="1200" baseline="0" dirty="0" smtClean="0">
                <a:solidFill>
                  <a:schemeClr val="tx1"/>
                </a:solidFill>
                <a:effectLst/>
                <a:latin typeface="+mn-lt"/>
                <a:ea typeface="+mn-ea"/>
                <a:cs typeface="+mn-cs"/>
              </a:rPr>
              <a:t>rende altresì necessario questo stile di coinvolgimento e ascolto.</a:t>
            </a:r>
          </a:p>
          <a:p>
            <a:endParaRPr lang="it-IT" sz="1200" kern="1200" baseline="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Stiamo costruendo</a:t>
            </a:r>
            <a:r>
              <a:rPr lang="it-IT" sz="1200" b="1" kern="1200" baseline="0" dirty="0" smtClean="0">
                <a:solidFill>
                  <a:schemeClr val="tx1"/>
                </a:solidFill>
                <a:effectLst/>
                <a:latin typeface="+mn-lt"/>
                <a:ea typeface="+mn-ea"/>
                <a:cs typeface="+mn-cs"/>
              </a:rPr>
              <a:t> una </a:t>
            </a:r>
            <a:r>
              <a:rPr lang="it-IT" sz="1200" b="1" kern="1200" dirty="0" smtClean="0">
                <a:solidFill>
                  <a:schemeClr val="tx1"/>
                </a:solidFill>
                <a:effectLst/>
                <a:latin typeface="+mn-lt"/>
                <a:ea typeface="+mn-ea"/>
                <a:cs typeface="+mn-cs"/>
              </a:rPr>
              <a:t>rete di coinvolgimento,</a:t>
            </a:r>
          </a:p>
          <a:p>
            <a:r>
              <a:rPr lang="it-IT" sz="1200" kern="1200" dirty="0" smtClean="0">
                <a:solidFill>
                  <a:schemeClr val="tx1"/>
                </a:solidFill>
                <a:effectLst/>
                <a:latin typeface="+mn-lt"/>
                <a:ea typeface="+mn-ea"/>
                <a:cs typeface="+mn-cs"/>
              </a:rPr>
              <a:t>in uno stile familiare inteso non come un “semplice modo di procedere”,</a:t>
            </a:r>
          </a:p>
          <a:p>
            <a:r>
              <a:rPr lang="it-IT" sz="1200" kern="1200" dirty="0" smtClean="0">
                <a:solidFill>
                  <a:schemeClr val="tx1"/>
                </a:solidFill>
                <a:effectLst/>
                <a:latin typeface="+mn-lt"/>
                <a:ea typeface="+mn-ea"/>
                <a:cs typeface="+mn-cs"/>
              </a:rPr>
              <a:t> ma come un costruire insieme  </a:t>
            </a:r>
          </a:p>
          <a:p>
            <a:r>
              <a:rPr lang="it-IT" sz="1200" kern="1200" dirty="0" smtClean="0">
                <a:solidFill>
                  <a:schemeClr val="tx1"/>
                </a:solidFill>
                <a:effectLst/>
                <a:latin typeface="+mn-lt"/>
                <a:ea typeface="+mn-ea"/>
                <a:cs typeface="+mn-cs"/>
              </a:rPr>
              <a:t>tenendo davanti a noi la complessità della realtà che ci ha interrogati e spinti al </a:t>
            </a:r>
            <a:r>
              <a:rPr lang="it-IT" sz="1200" b="1" kern="1200" dirty="0" smtClean="0">
                <a:solidFill>
                  <a:schemeClr val="tx1"/>
                </a:solidFill>
                <a:effectLst/>
                <a:latin typeface="+mn-lt"/>
                <a:ea typeface="+mn-ea"/>
                <a:cs typeface="+mn-cs"/>
              </a:rPr>
              <a:t>cambiamento di prospettiva.</a:t>
            </a:r>
          </a:p>
          <a:p>
            <a:endParaRPr lang="it-IT" sz="1200" b="1"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Prima di tutto i meccanismi decisionali della Curia sono stati i primi ad essere interessati da questo tipo di approccio sinodale: 	-	- l’interazione tra alcuni uffici legati alla pastorale familiare, della catechesi e della carità; </a:t>
            </a:r>
          </a:p>
          <a:p>
            <a:r>
              <a:rPr lang="it-IT" sz="1200" kern="1200" dirty="0" smtClean="0">
                <a:solidFill>
                  <a:schemeClr val="tx1"/>
                </a:solidFill>
                <a:effectLst/>
                <a:latin typeface="+mn-lt"/>
                <a:ea typeface="+mn-ea"/>
                <a:cs typeface="+mn-cs"/>
              </a:rPr>
              <a:t>	- la costituzione del gruppo di coordinamento pastorale diocesano formato da sacerdoti, religiosi e laici che si 	incontrano periodicamente. </a:t>
            </a:r>
          </a:p>
          <a:p>
            <a:r>
              <a:rPr lang="it-IT" sz="1200" kern="1200" dirty="0" smtClean="0">
                <a:solidFill>
                  <a:schemeClr val="tx1"/>
                </a:solidFill>
                <a:effectLst/>
                <a:latin typeface="+mn-lt"/>
                <a:ea typeface="+mn-ea"/>
                <a:cs typeface="+mn-cs"/>
              </a:rPr>
              <a:t>	- Gli incontri mensili tra il Vescovo e i Vicari foranei, quello del vescovo con tutti i sacerdoti, la sensibilità per i preti 	anziani e giovani.</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L’auspicio è che quanto stiamo sperimentando nella diocesi possa avere ricadute nelle foranie, nelle parrocchie e in tutti gli ambiti ecclesiali.</a:t>
            </a:r>
          </a:p>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BF3EC686-22AB-4649-85B4-CAAF2798D32F}" type="slidenum">
              <a:rPr lang="it-IT" smtClean="0"/>
              <a:t>11</a:t>
            </a:fld>
            <a:endParaRPr lang="it-IT"/>
          </a:p>
        </p:txBody>
      </p:sp>
    </p:spTree>
    <p:extLst>
      <p:ext uri="{BB962C8B-B14F-4D97-AF65-F5344CB8AC3E}">
        <p14:creationId xmlns:p14="http://schemas.microsoft.com/office/powerpoint/2010/main" val="362307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 vari contributi pervenuti hanno permesso di delineare le linee di questo “</a:t>
            </a:r>
            <a:r>
              <a:rPr lang="it-IT" sz="1200" b="1" i="1" kern="1200" dirty="0" smtClean="0">
                <a:solidFill>
                  <a:schemeClr val="tx1"/>
                </a:solidFill>
                <a:effectLst/>
                <a:latin typeface="+mn-lt"/>
                <a:ea typeface="+mn-ea"/>
                <a:cs typeface="+mn-cs"/>
              </a:rPr>
              <a:t>Strumento di Lavoro</a:t>
            </a:r>
            <a:r>
              <a:rPr lang="it-IT" sz="1200" b="1"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quale pista che può aiutarci a concretizzare un maggiore slancio missionario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per restituire a tutti la bellezza e la forza di quel </a:t>
            </a:r>
            <a:r>
              <a:rPr lang="it-IT" sz="1200" b="1" i="1" kern="1200" dirty="0" smtClean="0">
                <a:solidFill>
                  <a:schemeClr val="tx1"/>
                </a:solidFill>
                <a:effectLst/>
                <a:latin typeface="+mn-lt"/>
                <a:ea typeface="+mn-ea"/>
                <a:cs typeface="+mn-cs"/>
              </a:rPr>
              <a:t>Primo Annuncio</a:t>
            </a:r>
            <a:r>
              <a:rPr lang="it-IT" sz="1200" kern="1200" dirty="0" smtClean="0">
                <a:solidFill>
                  <a:schemeClr val="tx1"/>
                </a:solidFill>
                <a:effectLst/>
                <a:latin typeface="+mn-lt"/>
                <a:ea typeface="+mn-ea"/>
                <a:cs typeface="+mn-cs"/>
              </a:rPr>
              <a:t> che salva tutto l’uomo</a:t>
            </a:r>
            <a:r>
              <a:rPr lang="it-IT" sz="1200" b="1" i="1"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come ci viene indicato dalla </a:t>
            </a:r>
            <a:r>
              <a:rPr lang="it-IT" sz="1200" i="1" kern="1200" dirty="0" err="1" smtClean="0">
                <a:solidFill>
                  <a:schemeClr val="tx1"/>
                </a:solidFill>
                <a:effectLst/>
                <a:latin typeface="+mn-lt"/>
                <a:ea typeface="+mn-ea"/>
                <a:cs typeface="+mn-cs"/>
              </a:rPr>
              <a:t>Evangelii</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Gaudium</a:t>
            </a:r>
            <a:r>
              <a:rPr lang="it-IT" sz="1200" i="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e costituisce</a:t>
            </a:r>
            <a:r>
              <a:rPr lang="it-IT" sz="1200" i="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il “cuore” dei nostri </a:t>
            </a:r>
            <a:r>
              <a:rPr lang="it-IT" sz="1200" i="1" kern="1200" dirty="0" smtClean="0">
                <a:solidFill>
                  <a:schemeClr val="tx1"/>
                </a:solidFill>
                <a:effectLst/>
                <a:latin typeface="+mn-lt"/>
                <a:ea typeface="+mn-ea"/>
                <a:cs typeface="+mn-cs"/>
              </a:rPr>
              <a:t>Orientamenti Pastorali.</a:t>
            </a:r>
            <a:r>
              <a:rPr lang="it-IT" sz="1200" kern="1200" dirty="0" smtClean="0">
                <a:solidFill>
                  <a:schemeClr val="tx1"/>
                </a:solidFill>
                <a:effectLst/>
                <a:latin typeface="+mn-lt"/>
                <a:ea typeface="+mn-ea"/>
                <a:cs typeface="+mn-cs"/>
              </a:rPr>
              <a:t>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Questo documento, necessariamente sintetico, è dato a tutti </a:t>
            </a:r>
            <a:r>
              <a:rPr lang="it-IT" sz="1200" b="1" kern="1200" dirty="0" smtClean="0">
                <a:solidFill>
                  <a:schemeClr val="tx1"/>
                </a:solidFill>
                <a:effectLst/>
                <a:latin typeface="+mn-lt"/>
                <a:ea typeface="+mn-ea"/>
                <a:cs typeface="+mn-cs"/>
              </a:rPr>
              <a:t>per poter facilitare un maggior confronto e una crescita in chiave missionaria e di conversione pastorale.</a:t>
            </a:r>
          </a:p>
          <a:p>
            <a:endParaRPr lang="it-I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La Traccia di lavoro</a:t>
            </a:r>
            <a:r>
              <a:rPr lang="it-IT" sz="1200" kern="1200" dirty="0" smtClean="0">
                <a:solidFill>
                  <a:schemeClr val="tx1"/>
                </a:solidFill>
                <a:effectLst/>
                <a:latin typeface="+mn-lt"/>
                <a:ea typeface="+mn-ea"/>
                <a:cs typeface="+mn-cs"/>
              </a:rPr>
              <a:t> ha sollecitato le parrocchie e le foranie a verificare con quanta convinzione gli Orientamenti Pastorali fossero stati attuati.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Nel contempo è stata un “richiamo” ulteriore a fare il punto della situazione sulle nostre comunità e a rilanciare con vigore la conversione pastorale auspicata dalla </a:t>
            </a:r>
            <a:r>
              <a:rPr lang="it-IT" sz="1200" i="1" kern="1200" dirty="0" err="1" smtClean="0">
                <a:solidFill>
                  <a:schemeClr val="tx1"/>
                </a:solidFill>
                <a:effectLst/>
                <a:latin typeface="+mn-lt"/>
                <a:ea typeface="+mn-ea"/>
                <a:cs typeface="+mn-cs"/>
              </a:rPr>
              <a:t>Evangelii</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Gaudium</a:t>
            </a:r>
            <a:r>
              <a:rPr lang="it-IT" sz="1200" kern="1200" dirty="0" smtClean="0">
                <a:solidFill>
                  <a:schemeClr val="tx1"/>
                </a:solidFill>
                <a:effectLst/>
                <a:latin typeface="+mn-lt"/>
                <a:ea typeface="+mn-ea"/>
                <a:cs typeface="+mn-cs"/>
              </a:rPr>
              <a:t> e declinata poi dalla nostra Diocesi attraverso gli Orientamenti in termini di </a:t>
            </a:r>
            <a:r>
              <a:rPr lang="it-IT" sz="1200" b="1" kern="1200" dirty="0" smtClean="0">
                <a:solidFill>
                  <a:schemeClr val="tx1"/>
                </a:solidFill>
                <a:effectLst/>
                <a:latin typeface="+mn-lt"/>
                <a:ea typeface="+mn-ea"/>
                <a:cs typeface="+mn-cs"/>
              </a:rPr>
              <a:t>“carta programmatica a lungo termine”</a:t>
            </a:r>
            <a:r>
              <a:rPr lang="it-IT" sz="1200" kern="1200" dirty="0" smtClean="0">
                <a:solidFill>
                  <a:schemeClr val="tx1"/>
                </a:solidFill>
                <a:effectLst/>
                <a:latin typeface="+mn-lt"/>
                <a:ea typeface="+mn-ea"/>
                <a:cs typeface="+mn-cs"/>
              </a:rPr>
              <a:t> per realizzare il rinnovamento della pastorale diocesana.</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12</a:t>
            </a:fld>
            <a:endParaRPr lang="it-IT"/>
          </a:p>
        </p:txBody>
      </p:sp>
    </p:spTree>
    <p:extLst>
      <p:ext uri="{BB962C8B-B14F-4D97-AF65-F5344CB8AC3E}">
        <p14:creationId xmlns:p14="http://schemas.microsoft.com/office/powerpoint/2010/main" val="198248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 questo</a:t>
            </a:r>
            <a:r>
              <a:rPr lang="it-IT" baseline="0" dirty="0" smtClean="0"/>
              <a:t> punto – dopo avervi delineato la genesi di questo contributo – passo a presentarvi quanto emerso dalla TRACCIA. </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285750" lvl="0" indent="-285750">
              <a:buFont typeface="Wingdings" panose="05000000000000000000" pitchFamily="2" charset="2"/>
              <a:buChar char="Ø"/>
            </a:pPr>
            <a:r>
              <a:rPr lang="it-IT" sz="1200" b="1" dirty="0" smtClean="0">
                <a:latin typeface="Book Antiqua" panose="02040602050305030304" pitchFamily="18" charset="0"/>
              </a:rPr>
              <a:t>L’</a:t>
            </a:r>
            <a:r>
              <a:rPr lang="it-IT" sz="1200" b="1" i="1" dirty="0" err="1" smtClean="0">
                <a:latin typeface="Book Antiqua" panose="02040602050305030304" pitchFamily="18" charset="0"/>
              </a:rPr>
              <a:t>Evangelii</a:t>
            </a:r>
            <a:r>
              <a:rPr lang="it-IT" sz="1200" b="1" i="1" dirty="0" smtClean="0">
                <a:latin typeface="Book Antiqua" panose="02040602050305030304" pitchFamily="18" charset="0"/>
              </a:rPr>
              <a:t> </a:t>
            </a:r>
            <a:r>
              <a:rPr lang="it-IT" sz="1200" b="1" i="1" dirty="0" err="1" smtClean="0">
                <a:latin typeface="Book Antiqua" panose="02040602050305030304" pitchFamily="18" charset="0"/>
              </a:rPr>
              <a:t>Gaudium</a:t>
            </a:r>
            <a:r>
              <a:rPr lang="it-IT" sz="1200" b="1" i="1" dirty="0" smtClean="0">
                <a:latin typeface="Book Antiqua" panose="02040602050305030304" pitchFamily="18" charset="0"/>
              </a:rPr>
              <a:t> </a:t>
            </a:r>
            <a:r>
              <a:rPr lang="it-IT" sz="1200" b="1" dirty="0" smtClean="0">
                <a:latin typeface="Book Antiqua" panose="02040602050305030304" pitchFamily="18" charset="0"/>
              </a:rPr>
              <a:t>è stata accolta positivamente dalle comunità parrocchiali. </a:t>
            </a:r>
          </a:p>
          <a:p>
            <a:pPr lvl="0"/>
            <a:endParaRPr lang="it-IT" sz="1200" b="1" dirty="0" smtClean="0">
              <a:latin typeface="Book Antiqua" panose="02040602050305030304" pitchFamily="18" charset="0"/>
            </a:endParaRPr>
          </a:p>
          <a:p>
            <a:pPr marL="285750" lvl="0" indent="-285750">
              <a:buFont typeface="Wingdings" panose="05000000000000000000" pitchFamily="2" charset="2"/>
              <a:buChar char="Ø"/>
            </a:pPr>
            <a:r>
              <a:rPr lang="it-IT" sz="1200" b="1" dirty="0" smtClean="0">
                <a:latin typeface="Book Antiqua" panose="02040602050305030304" pitchFamily="18" charset="0"/>
              </a:rPr>
              <a:t>Ha riacceso l’entusiasmo al rinnovamento e avviato uno spirito di maggior coraggio nelle scelte pastorali. </a:t>
            </a:r>
          </a:p>
          <a:p>
            <a:pPr lvl="0"/>
            <a:endParaRPr lang="it-IT" sz="1200" b="1" dirty="0" smtClean="0">
              <a:latin typeface="Book Antiqua" panose="02040602050305030304" pitchFamily="18" charset="0"/>
            </a:endParaRPr>
          </a:p>
          <a:p>
            <a:pPr marL="285750" lvl="0" indent="-285750">
              <a:buFont typeface="Wingdings" panose="05000000000000000000" pitchFamily="2" charset="2"/>
              <a:buChar char="Ø"/>
            </a:pPr>
            <a:r>
              <a:rPr lang="it-IT" sz="1200" b="1" dirty="0" smtClean="0">
                <a:latin typeface="Book Antiqua" panose="02040602050305030304" pitchFamily="18" charset="0"/>
              </a:rPr>
              <a:t>I temi che hanno maggiormente provocato sono stati quelli </a:t>
            </a:r>
          </a:p>
          <a:p>
            <a:pPr lvl="0"/>
            <a:r>
              <a:rPr lang="it-IT" sz="1200" b="1" dirty="0" smtClean="0">
                <a:latin typeface="Book Antiqua" panose="02040602050305030304" pitchFamily="18" charset="0"/>
              </a:rPr>
              <a:t>	della famiglia </a:t>
            </a:r>
          </a:p>
          <a:p>
            <a:pPr lvl="0"/>
            <a:r>
              <a:rPr lang="it-IT" sz="1200" b="1" dirty="0" smtClean="0">
                <a:latin typeface="Book Antiqua" panose="02040602050305030304" pitchFamily="18" charset="0"/>
              </a:rPr>
              <a:t>	e della </a:t>
            </a:r>
            <a:r>
              <a:rPr lang="it-IT" sz="1200" b="1" dirty="0" err="1" smtClean="0">
                <a:latin typeface="Book Antiqua" panose="02040602050305030304" pitchFamily="18" charset="0"/>
              </a:rPr>
              <a:t>missionarietà</a:t>
            </a:r>
            <a:r>
              <a:rPr lang="it-IT" sz="1200" b="1" dirty="0" smtClean="0">
                <a:latin typeface="Book Antiqua" panose="02040602050305030304" pitchFamily="18" charset="0"/>
              </a:rPr>
              <a:t> della Chiesa nelle periferie dell’esistenza umana.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13</a:t>
            </a:fld>
            <a:endParaRPr lang="it-IT"/>
          </a:p>
        </p:txBody>
      </p:sp>
    </p:spTree>
    <p:extLst>
      <p:ext uri="{BB962C8B-B14F-4D97-AF65-F5344CB8AC3E}">
        <p14:creationId xmlns:p14="http://schemas.microsoft.com/office/powerpoint/2010/main" val="97346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Wingdings" panose="05000000000000000000" pitchFamily="2" charset="2"/>
              <a:buChar char="q"/>
            </a:pPr>
            <a:r>
              <a:rPr lang="it-IT" sz="1200" kern="1200" dirty="0" smtClean="0">
                <a:solidFill>
                  <a:schemeClr val="tx1"/>
                </a:solidFill>
                <a:effectLst/>
                <a:latin typeface="+mn-lt"/>
                <a:ea typeface="+mn-ea"/>
                <a:cs typeface="+mn-cs"/>
              </a:rPr>
              <a:t>La presenza dei </a:t>
            </a:r>
            <a:r>
              <a:rPr lang="it-IT" sz="1200" b="1" kern="1200" dirty="0" smtClean="0">
                <a:solidFill>
                  <a:schemeClr val="tx1"/>
                </a:solidFill>
                <a:effectLst/>
                <a:latin typeface="+mn-lt"/>
                <a:ea typeface="+mn-ea"/>
                <a:cs typeface="+mn-cs"/>
              </a:rPr>
              <a:t>laici</a:t>
            </a:r>
            <a:r>
              <a:rPr lang="it-IT" sz="1200" kern="1200" dirty="0" smtClean="0">
                <a:solidFill>
                  <a:schemeClr val="tx1"/>
                </a:solidFill>
                <a:effectLst/>
                <a:latin typeface="+mn-lt"/>
                <a:ea typeface="+mn-ea"/>
                <a:cs typeface="+mn-cs"/>
              </a:rPr>
              <a:t> è molto vivace e generosa, ma ancora legata ad una dimensione di collaborazione con il clero e, in qualche caso, ad una certa autoreferenzialità. </a:t>
            </a:r>
          </a:p>
          <a:p>
            <a:pPr marL="0" lvl="0" indent="0">
              <a:buFont typeface="Wingdings" panose="05000000000000000000" pitchFamily="2" charset="2"/>
              <a:buNone/>
            </a:pP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A livello diocesano si riscontrano, non di rado, grandi difficoltà nel realizzare sinergia tra sacerdoti e operatori pastorali, </a:t>
            </a:r>
          </a:p>
          <a:p>
            <a:pPr marL="0" lvl="0" indent="0">
              <a:buFont typeface="Wingdings" panose="05000000000000000000" pitchFamily="2" charset="2"/>
              <a:buNone/>
            </a:pP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come pure tra operatori delle diverse Aggregazioni Laicali, </a:t>
            </a:r>
          </a:p>
          <a:p>
            <a:pPr marL="0" lvl="0" indent="0">
              <a:buFont typeface="Wingdings" panose="05000000000000000000" pitchFamily="2" charset="2"/>
              <a:buNone/>
            </a:pP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con il rischio di un indubbio indebolimento della </a:t>
            </a:r>
            <a:r>
              <a:rPr lang="it-IT" sz="1200" kern="1200" dirty="0" err="1" smtClean="0">
                <a:solidFill>
                  <a:schemeClr val="tx1"/>
                </a:solidFill>
                <a:effectLst/>
                <a:latin typeface="+mn-lt"/>
                <a:ea typeface="+mn-ea"/>
                <a:cs typeface="+mn-cs"/>
              </a:rPr>
              <a:t>sinodalità</a:t>
            </a:r>
            <a:r>
              <a:rPr lang="it-IT" sz="1200" kern="1200" dirty="0" smtClean="0">
                <a:solidFill>
                  <a:schemeClr val="tx1"/>
                </a:solidFill>
                <a:effectLst/>
                <a:latin typeface="+mn-lt"/>
                <a:ea typeface="+mn-ea"/>
                <a:cs typeface="+mn-cs"/>
              </a:rPr>
              <a:t>,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cosa che trasforma il dialogo in monologo e l’incontro in scontro di opinioni.</a:t>
            </a:r>
          </a:p>
          <a:p>
            <a:pPr lvl="0"/>
            <a:endParaRPr lang="it-IT" sz="1200" kern="1200" dirty="0" smtClean="0">
              <a:solidFill>
                <a:schemeClr val="tx1"/>
              </a:solidFill>
              <a:effectLst/>
              <a:latin typeface="+mn-lt"/>
              <a:ea typeface="+mn-ea"/>
              <a:cs typeface="+mn-cs"/>
            </a:endParaRPr>
          </a:p>
          <a:p>
            <a:pPr marL="171450" lvl="0" indent="-171450">
              <a:buFont typeface="Wingdings" panose="05000000000000000000" pitchFamily="2" charset="2"/>
              <a:buChar char="q"/>
            </a:pPr>
            <a:r>
              <a:rPr lang="it-IT" sz="1200" b="1" kern="1200" dirty="0" smtClean="0">
                <a:solidFill>
                  <a:schemeClr val="tx1"/>
                </a:solidFill>
                <a:effectLst/>
                <a:latin typeface="+mn-lt"/>
                <a:ea typeface="+mn-ea"/>
                <a:cs typeface="+mn-cs"/>
              </a:rPr>
              <a:t>Gli organismi di partecipazione</a:t>
            </a:r>
            <a:r>
              <a:rPr lang="it-IT" sz="1200" kern="1200" dirty="0" smtClean="0">
                <a:solidFill>
                  <a:schemeClr val="tx1"/>
                </a:solidFill>
                <a:effectLst/>
                <a:latin typeface="+mn-lt"/>
                <a:ea typeface="+mn-ea"/>
                <a:cs typeface="+mn-cs"/>
              </a:rPr>
              <a:t> (Consiglio pastorale, Consiglio Affari Economici, etc.)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sono presenti nelle realtà parrocchiali medio-grandi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e svolgono un ruolo ancora relativamente passivo rispetto alle indicazioni del parroco,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che resta il protagonista principale della vita pastorale delle nostre comunità.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I Consigli pastorali parrocchiali sono uno strumento non pienamente valorizzato.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La crescente consapevolezza ministeriale del laicato lascia però ben sperare in un progressivo esercizio della corresponsabilità. </a:t>
            </a:r>
          </a:p>
          <a:p>
            <a:r>
              <a:rPr lang="it-IT" sz="1200" kern="1200" dirty="0" smtClean="0">
                <a:solidFill>
                  <a:schemeClr val="tx1"/>
                </a:solidFill>
                <a:effectLst/>
                <a:latin typeface="+mn-lt"/>
                <a:ea typeface="+mn-ea"/>
                <a:cs typeface="+mn-cs"/>
              </a:rPr>
              <a:t> </a:t>
            </a:r>
          </a:p>
          <a:p>
            <a:pPr marL="171450" lvl="0" indent="-171450">
              <a:buFont typeface="Wingdings" panose="05000000000000000000" pitchFamily="2" charset="2"/>
              <a:buChar char="q"/>
            </a:pPr>
            <a:r>
              <a:rPr lang="it-IT" sz="1200" b="1" kern="1200" dirty="0" smtClean="0">
                <a:solidFill>
                  <a:schemeClr val="tx1"/>
                </a:solidFill>
                <a:effectLst/>
                <a:latin typeface="+mn-lt"/>
                <a:ea typeface="+mn-ea"/>
                <a:cs typeface="+mn-cs"/>
              </a:rPr>
              <a:t>Le foranie</a:t>
            </a:r>
            <a:r>
              <a:rPr lang="it-IT" sz="1200" kern="1200" dirty="0" smtClean="0">
                <a:solidFill>
                  <a:schemeClr val="tx1"/>
                </a:solidFill>
                <a:effectLst/>
                <a:latin typeface="+mn-lt"/>
                <a:ea typeface="+mn-ea"/>
                <a:cs typeface="+mn-cs"/>
              </a:rPr>
              <a:t> stanno diventando sempre più delle realtà non meramente burocratiche e funzionali,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ma stanno acquisendo uno stile </a:t>
            </a:r>
            <a:r>
              <a:rPr lang="it-IT" sz="1200" kern="1200" dirty="0" err="1" smtClean="0">
                <a:solidFill>
                  <a:schemeClr val="tx1"/>
                </a:solidFill>
                <a:effectLst/>
                <a:latin typeface="+mn-lt"/>
                <a:ea typeface="+mn-ea"/>
                <a:cs typeface="+mn-cs"/>
              </a:rPr>
              <a:t>comunionale</a:t>
            </a:r>
            <a:r>
              <a:rPr lang="it-IT" sz="1200" kern="1200" dirty="0" smtClean="0">
                <a:solidFill>
                  <a:schemeClr val="tx1"/>
                </a:solidFill>
                <a:effectLst/>
                <a:latin typeface="+mn-lt"/>
                <a:ea typeface="+mn-ea"/>
                <a:cs typeface="+mn-cs"/>
              </a:rPr>
              <a:t> e di corresponsabilità, soprattutto presso il clero.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Ovviamente c’è tanto ancora da fare rispetto ad una capacità sinergica di lettura, programmazione e verifica dell’azione pastorale.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A volte problemi quali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le distanze,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una certa difformità territoriale,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le resistenze a lavorare insieme dovute ad una visione tradizionalista del prete </a:t>
            </a:r>
            <a:r>
              <a:rPr lang="it-IT" sz="1200" i="1" kern="1200" dirty="0" smtClean="0">
                <a:solidFill>
                  <a:schemeClr val="tx1"/>
                </a:solidFill>
                <a:effectLst/>
                <a:latin typeface="+mn-lt"/>
                <a:ea typeface="+mn-ea"/>
                <a:cs typeface="+mn-cs"/>
              </a:rPr>
              <a:t>tuttofare</a:t>
            </a:r>
            <a:r>
              <a:rPr lang="it-IT" sz="1200" kern="1200" dirty="0" smtClean="0">
                <a:solidFill>
                  <a:schemeClr val="tx1"/>
                </a:solidFill>
                <a:effectLst/>
                <a:latin typeface="+mn-lt"/>
                <a:ea typeface="+mn-ea"/>
                <a:cs typeface="+mn-cs"/>
              </a:rPr>
              <a:t>, </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frenano il comune desiderio di un cammino condiviso che emerge soprattutto presso il laicato. </a:t>
            </a:r>
          </a:p>
          <a:p>
            <a:pPr marL="0" lvl="0" indent="0">
              <a:buFont typeface="Wingdings" panose="05000000000000000000" pitchFamily="2" charset="2"/>
              <a:buNone/>
            </a:pPr>
            <a:endParaRPr lang="it-IT" sz="1200" kern="1200" dirty="0" smtClean="0">
              <a:solidFill>
                <a:schemeClr val="tx1"/>
              </a:solidFill>
              <a:effectLst/>
              <a:latin typeface="+mn-lt"/>
              <a:ea typeface="+mn-ea"/>
              <a:cs typeface="+mn-cs"/>
            </a:endParaRP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Il nuovo Statuto che stabilisce la natura e le funzioni del Vicario Foraneo potrà sensibilizzare maggiormente i sacerdoti</a:t>
            </a:r>
          </a:p>
          <a:p>
            <a:pPr marL="0" lvl="0" indent="0">
              <a:buFont typeface="Wingdings" panose="05000000000000000000" pitchFamily="2" charset="2"/>
              <a:buNone/>
            </a:pPr>
            <a:r>
              <a:rPr lang="it-IT" sz="1200" kern="1200" dirty="0" smtClean="0">
                <a:solidFill>
                  <a:schemeClr val="tx1"/>
                </a:solidFill>
                <a:effectLst/>
                <a:latin typeface="+mn-lt"/>
                <a:ea typeface="+mn-ea"/>
                <a:cs typeface="+mn-cs"/>
              </a:rPr>
              <a:t>      in funzione di una pastorale d’insieme.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14</a:t>
            </a:fld>
            <a:endParaRPr lang="it-IT"/>
          </a:p>
        </p:txBody>
      </p:sp>
    </p:spTree>
    <p:extLst>
      <p:ext uri="{BB962C8B-B14F-4D97-AF65-F5344CB8AC3E}">
        <p14:creationId xmlns:p14="http://schemas.microsoft.com/office/powerpoint/2010/main" val="299675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Il</a:t>
            </a:r>
            <a:r>
              <a:rPr lang="it-IT" sz="1200" b="0" i="0" kern="1200" baseline="0" dirty="0" smtClean="0">
                <a:solidFill>
                  <a:schemeClr val="tx1"/>
                </a:solidFill>
                <a:effectLst/>
                <a:latin typeface="+mn-lt"/>
                <a:ea typeface="+mn-ea"/>
                <a:cs typeface="+mn-cs"/>
              </a:rPr>
              <a:t> nostro lavoro </a:t>
            </a:r>
            <a:r>
              <a:rPr lang="it-IT" sz="1200" b="1" i="0" kern="1200" baseline="0" dirty="0" smtClean="0">
                <a:solidFill>
                  <a:schemeClr val="tx1"/>
                </a:solidFill>
                <a:effectLst/>
                <a:latin typeface="+mn-lt"/>
                <a:ea typeface="+mn-ea"/>
                <a:cs typeface="+mn-cs"/>
              </a:rPr>
              <a:t>non vuole essere semplicemente di registrazione di difficoltà</a:t>
            </a:r>
            <a:r>
              <a:rPr lang="it-IT" sz="1200" b="0" i="0" kern="1200" baseline="0" dirty="0" smtClean="0">
                <a:solidFill>
                  <a:schemeClr val="tx1"/>
                </a:solidFill>
                <a:effectLst/>
                <a:latin typeface="+mn-lt"/>
                <a:ea typeface="+mn-ea"/>
                <a:cs typeface="+mn-cs"/>
              </a:rPr>
              <a:t>, </a:t>
            </a:r>
          </a:p>
          <a:p>
            <a:r>
              <a:rPr lang="it-IT" sz="1200" b="0" i="0" kern="1200" baseline="0" dirty="0" smtClean="0">
                <a:solidFill>
                  <a:schemeClr val="tx1"/>
                </a:solidFill>
                <a:effectLst/>
                <a:latin typeface="+mn-lt"/>
                <a:ea typeface="+mn-ea"/>
                <a:cs typeface="+mn-cs"/>
              </a:rPr>
              <a:t>ma – nell’ottica di una Chiesa che guarda con fiducia se stessa e che sa fare tesoro anche delle sue ferite – </a:t>
            </a:r>
          </a:p>
          <a:p>
            <a:r>
              <a:rPr lang="it-IT" sz="1200" b="1" i="0" kern="1200" baseline="0" dirty="0" smtClean="0">
                <a:solidFill>
                  <a:schemeClr val="tx1"/>
                </a:solidFill>
                <a:effectLst/>
                <a:latin typeface="+mn-lt"/>
                <a:ea typeface="+mn-ea"/>
                <a:cs typeface="+mn-cs"/>
              </a:rPr>
              <a:t>delinea anche delle prospettive</a:t>
            </a:r>
            <a:r>
              <a:rPr lang="it-IT" sz="1200" b="0" i="0" kern="1200" baseline="0" dirty="0" smtClean="0">
                <a:solidFill>
                  <a:schemeClr val="tx1"/>
                </a:solidFill>
                <a:effectLst/>
                <a:latin typeface="+mn-lt"/>
                <a:ea typeface="+mn-ea"/>
                <a:cs typeface="+mn-cs"/>
              </a:rPr>
              <a:t>, </a:t>
            </a:r>
          </a:p>
          <a:p>
            <a:r>
              <a:rPr lang="it-IT" sz="1200" b="0" i="0" kern="1200" baseline="0" dirty="0" smtClean="0">
                <a:solidFill>
                  <a:schemeClr val="tx1"/>
                </a:solidFill>
                <a:effectLst/>
                <a:latin typeface="+mn-lt"/>
                <a:ea typeface="+mn-ea"/>
                <a:cs typeface="+mn-cs"/>
              </a:rPr>
              <a:t>	cioè uno sguardo che ci può spingere a rimetterci in moto piuttosto che ripiegarci sui nostri problemi.</a:t>
            </a:r>
          </a:p>
          <a:p>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In merito al volto delle nostre comunità </a:t>
            </a:r>
            <a:r>
              <a:rPr lang="it-IT" sz="1200" b="0" i="0" kern="1200" dirty="0" smtClean="0">
                <a:solidFill>
                  <a:schemeClr val="tx1"/>
                </a:solidFill>
                <a:effectLst/>
                <a:latin typeface="+mn-lt"/>
                <a:ea typeface="+mn-ea"/>
                <a:cs typeface="+mn-cs"/>
              </a:rPr>
              <a:t>ricordo</a:t>
            </a:r>
            <a:r>
              <a:rPr lang="it-IT" sz="1200" b="0" i="0" kern="1200" baseline="0" dirty="0" smtClean="0">
                <a:solidFill>
                  <a:schemeClr val="tx1"/>
                </a:solidFill>
                <a:effectLst/>
                <a:latin typeface="+mn-lt"/>
                <a:ea typeface="+mn-ea"/>
                <a:cs typeface="+mn-cs"/>
              </a:rPr>
              <a:t> le parole d Papa Francesco:</a:t>
            </a:r>
            <a:endParaRPr lang="it-IT" sz="1200" b="0" i="0" kern="1200" dirty="0" smtClean="0">
              <a:solidFill>
                <a:schemeClr val="tx1"/>
              </a:solidFill>
              <a:effectLst/>
              <a:latin typeface="+mn-lt"/>
              <a:ea typeface="+mn-ea"/>
              <a:cs typeface="+mn-cs"/>
            </a:endParaRPr>
          </a:p>
          <a:p>
            <a:r>
              <a:rPr lang="it-IT" sz="1200" b="0" i="1" kern="1200" dirty="0" smtClean="0">
                <a:solidFill>
                  <a:schemeClr val="tx1"/>
                </a:solidFill>
                <a:effectLst/>
                <a:latin typeface="+mn-lt"/>
                <a:ea typeface="+mn-ea"/>
                <a:cs typeface="+mn-cs"/>
              </a:rPr>
              <a:t>“Trasformare le nostre comunità in luoghi di rigenerazione della fede in cui condividere le proprie domande più profonde e le preoccupazioni del quotidiano, in cui esercitare il discernimento evangelico sulla propria esistenza ed esperienza al fine di orientare al bene e al bello le proprie scelte individuali e sociali</a:t>
            </a:r>
            <a:r>
              <a:rPr lang="it-IT" sz="1200" b="0" i="0" kern="1200" dirty="0" smtClean="0">
                <a:solidFill>
                  <a:schemeClr val="tx1"/>
                </a:solidFill>
                <a:effectLst/>
                <a:latin typeface="+mn-lt"/>
                <a:ea typeface="+mn-ea"/>
                <a:cs typeface="+mn-cs"/>
              </a:rPr>
              <a:t>” (EG 77). </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Anche i</a:t>
            </a:r>
            <a:r>
              <a:rPr lang="it-IT" sz="1200" b="0" i="0" kern="1200" baseline="0" dirty="0" smtClean="0">
                <a:solidFill>
                  <a:schemeClr val="tx1"/>
                </a:solidFill>
                <a:effectLst/>
                <a:latin typeface="+mn-lt"/>
                <a:ea typeface="+mn-ea"/>
                <a:cs typeface="+mn-cs"/>
              </a:rPr>
              <a:t> nostri Orientamenti hanno sintetizzato quanto il Papa ha auspicato attraverso il riferimento allo stile familiare, sinodale e missionario.</a:t>
            </a:r>
          </a:p>
          <a:p>
            <a:endParaRPr lang="it-IT" sz="1200" b="0" i="0" kern="1200" baseline="0" dirty="0" smtClean="0">
              <a:solidFill>
                <a:schemeClr val="tx1"/>
              </a:solidFill>
              <a:effectLst/>
              <a:latin typeface="+mn-lt"/>
              <a:ea typeface="+mn-ea"/>
              <a:cs typeface="+mn-cs"/>
            </a:endParaRPr>
          </a:p>
          <a:p>
            <a:r>
              <a:rPr lang="it-IT" sz="1200" b="0" i="0" kern="1200" baseline="0" dirty="0" smtClean="0">
                <a:solidFill>
                  <a:schemeClr val="tx1"/>
                </a:solidFill>
                <a:effectLst/>
                <a:latin typeface="+mn-lt"/>
                <a:ea typeface="+mn-ea"/>
                <a:cs typeface="+mn-cs"/>
              </a:rPr>
              <a:t>	</a:t>
            </a:r>
            <a:r>
              <a:rPr lang="it-IT" sz="1200" b="0" dirty="0" smtClean="0">
                <a:latin typeface="Adobe Garamond Pro" panose="02020502060506020403" pitchFamily="18" charset="0"/>
              </a:rPr>
              <a:t>Stile familiare e sinodale, sviluppato attraverso processi graduali</a:t>
            </a:r>
          </a:p>
          <a:p>
            <a:pPr marL="0" indent="0">
              <a:buNone/>
            </a:pPr>
            <a:r>
              <a:rPr lang="it-IT" sz="200" b="0" dirty="0" smtClean="0">
                <a:latin typeface="Adobe Garamond Pro" panose="02020502060506020403" pitchFamily="18" charset="0"/>
              </a:rPr>
              <a:t> </a:t>
            </a:r>
          </a:p>
          <a:p>
            <a:r>
              <a:rPr lang="it-IT" sz="1200" b="0" dirty="0" smtClean="0">
                <a:latin typeface="Adobe Garamond Pro" panose="02020502060506020403" pitchFamily="18" charset="0"/>
              </a:rPr>
              <a:t>	Stile missionario sistematico e orientato alla quotidianità, superamento di una logica pastorale incentrata sui soli momenti forti</a:t>
            </a:r>
          </a:p>
          <a:p>
            <a:endParaRPr lang="it-IT" sz="1200" b="0" i="0" kern="1200" baseline="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BF3EC686-22AB-4649-85B4-CAAF2798D32F}" type="slidenum">
              <a:rPr lang="it-IT" smtClean="0"/>
              <a:t>15</a:t>
            </a:fld>
            <a:endParaRPr lang="it-IT"/>
          </a:p>
        </p:txBody>
      </p:sp>
    </p:spTree>
    <p:extLst>
      <p:ext uri="{BB962C8B-B14F-4D97-AF65-F5344CB8AC3E}">
        <p14:creationId xmlns:p14="http://schemas.microsoft.com/office/powerpoint/2010/main" val="428526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Parola di Dio – Celebrazione – Vita</a:t>
            </a:r>
          </a:p>
          <a:p>
            <a:pPr lvl="0"/>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Il ruolo della Parola di Dio nell’evangelizzazione risulta ancora legato alle forme tradizionali.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centralità della Parola, per tutti indiscussa, rimane diffusamente circoscritta a momenti occasionali. </a:t>
            </a:r>
          </a:p>
          <a:p>
            <a:r>
              <a:rPr lang="it-IT" sz="1200" kern="1200" dirty="0" smtClean="0">
                <a:solidFill>
                  <a:schemeClr val="tx1"/>
                </a:solidFill>
                <a:effectLst/>
                <a:latin typeface="+mn-lt"/>
                <a:ea typeface="+mn-ea"/>
                <a:cs typeface="+mn-cs"/>
              </a:rPr>
              <a:t>	</a:t>
            </a:r>
            <a:r>
              <a:rPr lang="it-IT" sz="1200" u="sng" kern="1200" dirty="0" smtClean="0">
                <a:solidFill>
                  <a:srgbClr val="FF0000"/>
                </a:solidFill>
                <a:effectLst/>
                <a:latin typeface="+mn-lt"/>
                <a:ea typeface="+mn-ea"/>
                <a:cs typeface="+mn-cs"/>
              </a:rPr>
              <a:t>La Sacra Scrittura continua, per la maggioranza del popolo di Dio, ad essere alquanto sconosciuta, poco praticata e non tradotta in scelte di vita. </a:t>
            </a:r>
          </a:p>
          <a:p>
            <a:r>
              <a:rPr lang="it-IT" sz="1200" u="sng" kern="1200" dirty="0" smtClean="0">
                <a:solidFill>
                  <a:srgbClr val="FF0000"/>
                </a:solidFill>
                <a:effectLst/>
                <a:latin typeface="+mn-lt"/>
                <a:ea typeface="+mn-ea"/>
                <a:cs typeface="+mn-cs"/>
              </a:rPr>
              <a:t>	Anche il richiamo della </a:t>
            </a:r>
            <a:r>
              <a:rPr lang="it-IT" sz="1200" i="1" u="sng" kern="1200" dirty="0" err="1" smtClean="0">
                <a:solidFill>
                  <a:srgbClr val="FF0000"/>
                </a:solidFill>
                <a:effectLst/>
                <a:latin typeface="+mn-lt"/>
                <a:ea typeface="+mn-ea"/>
                <a:cs typeface="+mn-cs"/>
              </a:rPr>
              <a:t>Evangelii</a:t>
            </a:r>
            <a:r>
              <a:rPr lang="it-IT" sz="1200" i="1" u="sng" kern="1200" dirty="0" smtClean="0">
                <a:solidFill>
                  <a:srgbClr val="FF0000"/>
                </a:solidFill>
                <a:effectLst/>
                <a:latin typeface="+mn-lt"/>
                <a:ea typeface="+mn-ea"/>
                <a:cs typeface="+mn-cs"/>
              </a:rPr>
              <a:t> </a:t>
            </a:r>
            <a:r>
              <a:rPr lang="it-IT" sz="1200" i="1" u="sng" kern="1200" dirty="0" err="1" smtClean="0">
                <a:solidFill>
                  <a:srgbClr val="FF0000"/>
                </a:solidFill>
                <a:effectLst/>
                <a:latin typeface="+mn-lt"/>
                <a:ea typeface="+mn-ea"/>
                <a:cs typeface="+mn-cs"/>
              </a:rPr>
              <a:t>Gaudium</a:t>
            </a:r>
            <a:r>
              <a:rPr lang="it-IT" sz="1200" u="sng" kern="1200" dirty="0" smtClean="0">
                <a:solidFill>
                  <a:srgbClr val="FF0000"/>
                </a:solidFill>
                <a:effectLst/>
                <a:latin typeface="+mn-lt"/>
                <a:ea typeface="+mn-ea"/>
                <a:cs typeface="+mn-cs"/>
              </a:rPr>
              <a:t> sull’importanza dell’omelia ai fini dell’evangelizzazione, tra l’altro, richiede ancora un maggiore confronto tra i 	sacerdoti e un ascolto delle esigenze concrete del popolo di Dio.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Accanto ad essa, la vita liturgica delle nostre comunità è ancora troppo legata a forme spesso di stampo tradizionalistico. </a:t>
            </a:r>
          </a:p>
          <a:p>
            <a:endParaRPr lang="it-IT" dirty="0" smtClean="0"/>
          </a:p>
          <a:p>
            <a:r>
              <a:rPr lang="it-IT" sz="1200" b="1" kern="1200" dirty="0" smtClean="0">
                <a:solidFill>
                  <a:schemeClr val="tx1"/>
                </a:solidFill>
                <a:effectLst/>
                <a:latin typeface="+mn-lt"/>
                <a:ea typeface="+mn-ea"/>
                <a:cs typeface="+mn-cs"/>
              </a:rPr>
              <a:t>PROSPETTIVE</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b="0" u="none" kern="1200" dirty="0" smtClean="0">
                <a:solidFill>
                  <a:schemeClr val="tx1"/>
                </a:solidFill>
                <a:effectLst/>
                <a:latin typeface="+mn-lt"/>
                <a:ea typeface="+mn-ea"/>
                <a:cs typeface="+mn-cs"/>
              </a:rPr>
              <a:t>La liturgia come fonte e culmine della vita cristiana è una priorità per l’evangelizzazione.</a:t>
            </a:r>
            <a:r>
              <a:rPr lang="it-IT" sz="1200" b="1" kern="1200" dirty="0" smtClean="0">
                <a:solidFill>
                  <a:schemeClr val="tx1"/>
                </a:solidFill>
                <a:effectLst/>
                <a:latin typeface="+mn-lt"/>
                <a:ea typeface="+mn-ea"/>
                <a:cs typeface="+mn-cs"/>
              </a:rPr>
              <a:t> È necessario che si trovi maggiore armonizzazione tra Parola/vita sacramentale e culto/vita quotidiana. </a:t>
            </a:r>
            <a:endParaRPr lang="it-IT" sz="1200" kern="1200" dirty="0" smtClean="0">
              <a:solidFill>
                <a:schemeClr val="tx1"/>
              </a:solidFill>
              <a:effectLst/>
              <a:latin typeface="+mn-lt"/>
              <a:ea typeface="+mn-ea"/>
              <a:cs typeface="+mn-cs"/>
            </a:endParaRPr>
          </a:p>
          <a:p>
            <a:r>
              <a:rPr lang="it-IT" sz="1200" b="0" kern="1200" dirty="0" smtClean="0">
                <a:solidFill>
                  <a:schemeClr val="tx1"/>
                </a:solidFill>
                <a:effectLst/>
                <a:latin typeface="+mn-lt"/>
                <a:ea typeface="+mn-ea"/>
                <a:cs typeface="+mn-cs"/>
              </a:rPr>
              <a:t>Come aiutare a cogliere il principio unitario che scaturisce dalla vita liturgica in cui il Primo Annuncio della fede trova sorgente e capacità di rivitalizzazione nell’armonia tra Parola/sacramento/vita?</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16</a:t>
            </a:fld>
            <a:endParaRPr lang="it-IT"/>
          </a:p>
        </p:txBody>
      </p:sp>
    </p:spTree>
    <p:extLst>
      <p:ext uri="{BB962C8B-B14F-4D97-AF65-F5344CB8AC3E}">
        <p14:creationId xmlns:p14="http://schemas.microsoft.com/office/powerpoint/2010/main" val="126783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Pastorale familiare</a:t>
            </a:r>
          </a:p>
          <a:p>
            <a:pPr lvl="0"/>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famiglia resta ancora un luogo marginale rispetto alla programmazione pastorale.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Viene avvicinata soprattutto in momenti “tradizionali”, che restano comunque preziosi  e da non sottovalutare.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L’insistenza negli ultimi anni su una pastorale familiare non più settoriale, ma anima dell’azione della Chiesa, ha quantomeno posto il problema e risvegliato il desiderio e la necessità di un coinvolgimento delle famiglie non tanto come destinatarie di una proposta, ma realmente protagoniste della vita ecclesiale.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famiglia “</a:t>
            </a:r>
            <a:r>
              <a:rPr lang="it-IT" sz="1200" b="1" i="1" kern="1200" dirty="0" smtClean="0">
                <a:solidFill>
                  <a:schemeClr val="tx1"/>
                </a:solidFill>
                <a:effectLst/>
                <a:latin typeface="+mn-lt"/>
                <a:ea typeface="+mn-ea"/>
                <a:cs typeface="+mn-cs"/>
              </a:rPr>
              <a:t>come principale via di evangelizzazione</a:t>
            </a:r>
            <a:r>
              <a:rPr lang="it-IT" sz="1200" kern="1200" dirty="0" smtClean="0">
                <a:solidFill>
                  <a:schemeClr val="tx1"/>
                </a:solidFill>
                <a:effectLst/>
                <a:latin typeface="+mn-lt"/>
                <a:ea typeface="+mn-ea"/>
                <a:cs typeface="+mn-cs"/>
              </a:rPr>
              <a:t>” (Giovanni Paolo II) deve ancora trovare un assetto adeguato nella vita di tante comunità. Le risposte pervenute hanno sottolineato la necessità di accompagnare e sostenere la famiglia nei compiti che le sono propri: vivere e riscoprire la propria vocazione sponsale, accogliere la vita nascente, educare i figli, aprirsi all’accoglienza dell’altro e alla </a:t>
            </a:r>
            <a:r>
              <a:rPr lang="it-IT" sz="1200" kern="1200" dirty="0" err="1" smtClean="0">
                <a:solidFill>
                  <a:schemeClr val="tx1"/>
                </a:solidFill>
                <a:effectLst/>
                <a:latin typeface="+mn-lt"/>
                <a:ea typeface="+mn-ea"/>
                <a:cs typeface="+mn-cs"/>
              </a:rPr>
              <a:t>missionarietà</a:t>
            </a:r>
            <a:r>
              <a:rPr lang="it-IT" sz="1200" kern="1200" dirty="0" smtClean="0">
                <a:solidFill>
                  <a:schemeClr val="tx1"/>
                </a:solidFill>
                <a:effectLst/>
                <a:latin typeface="+mn-lt"/>
                <a:ea typeface="+mn-ea"/>
                <a:cs typeface="+mn-cs"/>
              </a:rPr>
              <a:t>.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Poche risultano le iniziative intraprese per le famiglie “ferite”.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17</a:t>
            </a:fld>
            <a:endParaRPr lang="it-IT"/>
          </a:p>
        </p:txBody>
      </p:sp>
    </p:spTree>
    <p:extLst>
      <p:ext uri="{BB962C8B-B14F-4D97-AF65-F5344CB8AC3E}">
        <p14:creationId xmlns:p14="http://schemas.microsoft.com/office/powerpoint/2010/main" val="378672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PROSPETTIVE</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Il Sinodo sulle sfide pastorali della famiglia, voluto da papa Francesco, apre scenari nuovi rispetto a uno stile di accompagnamento della persona e della famiglia, nel suo nascere e nel suo crescere, che diventa sempre più impellente nel mondo attuale. </a:t>
            </a:r>
          </a:p>
          <a:p>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 lettura che la Chiesa fa della fragilità umana e delle ferite presenti a vari livelli della vita familiare ci inducono a riconsiderare con un criterio inclusivo una maggiore attenzione verso le persone, che si faccia sollecitudine, tenerezza e compassione. </a:t>
            </a:r>
          </a:p>
          <a:p>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Lo stile di accoglienza, anche di tutte le forme di diversità, si rivela come l’attuale testimonianza evangelica in risposta alle istanze della società odierna.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Il superamento dei “corsi” in favore di un percorso di formazione integrale della persona è un auspicio che resta da concretizzare.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Occorre formare operatori capaci di andare incontro alle realtà delle famiglie contemporanee, ai difficili ambiti della vita quotidiana, alle periferie geografiche talvolta emarginate nei fatti dalla vita della nostra Diocesi. </a:t>
            </a:r>
          </a:p>
          <a:p>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 pastorale battesimale, ancora in germe rispetto ai nostri Orientamenti, si rivela come un luogo sorgivo della formazione della persona che abbraccia la vita nel suo insieme.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Come crescere nella presa di coscienza della sua importanza?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18</a:t>
            </a:fld>
            <a:endParaRPr lang="it-IT"/>
          </a:p>
        </p:txBody>
      </p:sp>
    </p:spTree>
    <p:extLst>
      <p:ext uri="{BB962C8B-B14F-4D97-AF65-F5344CB8AC3E}">
        <p14:creationId xmlns:p14="http://schemas.microsoft.com/office/powerpoint/2010/main" val="19632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Iniziazione Cristiana – Catechesi</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Questa ambito rappresenta da anni una priorità per la nostra Diocesi. La Traccia ha chiesto, in questo caso, una verifica rispetto al passaggio dalla catechesi tradizionale a quella della proposta di fede che si è incarnata nel Progetto catechistico diocesano.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In generale, le parrocchie - guidate e sostenute lungo il cammino dall’</a:t>
            </a:r>
            <a:r>
              <a:rPr lang="it-IT" sz="1200" i="1" kern="1200" dirty="0" smtClean="0">
                <a:solidFill>
                  <a:schemeClr val="tx1"/>
                </a:solidFill>
                <a:effectLst/>
                <a:latin typeface="+mn-lt"/>
                <a:ea typeface="+mn-ea"/>
                <a:cs typeface="+mn-cs"/>
              </a:rPr>
              <a:t>equipe</a:t>
            </a:r>
            <a:r>
              <a:rPr lang="it-IT" sz="1200" kern="1200" dirty="0" smtClean="0">
                <a:solidFill>
                  <a:schemeClr val="tx1"/>
                </a:solidFill>
                <a:effectLst/>
                <a:latin typeface="+mn-lt"/>
                <a:ea typeface="+mn-ea"/>
                <a:cs typeface="+mn-cs"/>
              </a:rPr>
              <a:t> diocesana - hanno accolto il senso del progetto e avviato il cambiamento di prospettiva, ovviamente vivendolo secondo le proprie potenzialità e possibilità.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Non in tutte le Aggregazioni Laicali i cammini formativi sono collegati all’iniziazione cristiana. Alcune offrono percorsi completi e articolati per fasce d’età, mentre altre mirano alla globalità dell’esperienza cristiana attraverso un percorso formativo in stile “famiglia”. </a:t>
            </a:r>
          </a:p>
        </p:txBody>
      </p:sp>
      <p:sp>
        <p:nvSpPr>
          <p:cNvPr id="4" name="Segnaposto numero diapositiva 3"/>
          <p:cNvSpPr>
            <a:spLocks noGrp="1"/>
          </p:cNvSpPr>
          <p:nvPr>
            <p:ph type="sldNum" sz="quarter" idx="10"/>
          </p:nvPr>
        </p:nvSpPr>
        <p:spPr/>
        <p:txBody>
          <a:bodyPr/>
          <a:lstStyle/>
          <a:p>
            <a:fld id="{BF3EC686-22AB-4649-85B4-CAAF2798D32F}" type="slidenum">
              <a:rPr lang="it-IT" smtClean="0"/>
              <a:t>19</a:t>
            </a:fld>
            <a:endParaRPr lang="it-IT"/>
          </a:p>
        </p:txBody>
      </p:sp>
    </p:spTree>
    <p:extLst>
      <p:ext uri="{BB962C8B-B14F-4D97-AF65-F5344CB8AC3E}">
        <p14:creationId xmlns:p14="http://schemas.microsoft.com/office/powerpoint/2010/main" val="150261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PROSPETTIVE</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 maggior parte delle parrocchie fa ancora fatica a integrare le famiglie e l’intera comunità nel cammino di iniziazione cristiana. La formazione degli operatori della catechesi va ulteriormente sostenuta e incrementata.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Come prospettata </a:t>
            </a:r>
            <a:r>
              <a:rPr lang="it-IT" sz="1200" b="1" i="1" kern="1200" dirty="0" smtClean="0">
                <a:solidFill>
                  <a:schemeClr val="tx1"/>
                </a:solidFill>
                <a:effectLst/>
                <a:latin typeface="+mn-lt"/>
                <a:ea typeface="+mn-ea"/>
                <a:cs typeface="+mn-cs"/>
              </a:rPr>
              <a:t>dall’</a:t>
            </a:r>
            <a:r>
              <a:rPr lang="it-IT" sz="1200" b="1" i="1" kern="1200" dirty="0" err="1" smtClean="0">
                <a:solidFill>
                  <a:schemeClr val="tx1"/>
                </a:solidFill>
                <a:effectLst/>
                <a:latin typeface="+mn-lt"/>
                <a:ea typeface="+mn-ea"/>
                <a:cs typeface="+mn-cs"/>
              </a:rPr>
              <a:t>Evangelii</a:t>
            </a:r>
            <a:r>
              <a:rPr lang="it-IT" sz="1200" b="1" i="1" kern="1200" dirty="0" smtClean="0">
                <a:solidFill>
                  <a:schemeClr val="tx1"/>
                </a:solidFill>
                <a:effectLst/>
                <a:latin typeface="+mn-lt"/>
                <a:ea typeface="+mn-ea"/>
                <a:cs typeface="+mn-cs"/>
              </a:rPr>
              <a:t> </a:t>
            </a:r>
            <a:r>
              <a:rPr lang="it-IT" sz="1200" b="1" i="1" kern="1200" dirty="0" err="1" smtClean="0">
                <a:solidFill>
                  <a:schemeClr val="tx1"/>
                </a:solidFill>
                <a:effectLst/>
                <a:latin typeface="+mn-lt"/>
                <a:ea typeface="+mn-ea"/>
                <a:cs typeface="+mn-cs"/>
              </a:rPr>
              <a:t>Gaudium</a:t>
            </a:r>
            <a:r>
              <a:rPr lang="it-IT" sz="1200" b="1" kern="1200" dirty="0" smtClean="0">
                <a:solidFill>
                  <a:schemeClr val="tx1"/>
                </a:solidFill>
                <a:effectLst/>
                <a:latin typeface="+mn-lt"/>
                <a:ea typeface="+mn-ea"/>
                <a:cs typeface="+mn-cs"/>
              </a:rPr>
              <a:t> e acquisita dai nostri Orientamenti, la pastorale del Primo Annuncio va maggiormente aperta agli spazi della vita cristiana (la socializzazione, la carità, etc.). A questo proposito, le istanze che emergono dalla dimensione sociale del </a:t>
            </a:r>
            <a:r>
              <a:rPr lang="it-IT" sz="1200" b="1" kern="1200" dirty="0" err="1" smtClean="0">
                <a:solidFill>
                  <a:schemeClr val="tx1"/>
                </a:solidFill>
                <a:effectLst/>
                <a:latin typeface="+mn-lt"/>
                <a:ea typeface="+mn-ea"/>
                <a:cs typeface="+mn-cs"/>
              </a:rPr>
              <a:t>Kerygma</a:t>
            </a:r>
            <a:r>
              <a:rPr lang="it-IT" sz="1200" b="1" kern="1200" dirty="0" smtClean="0">
                <a:solidFill>
                  <a:schemeClr val="tx1"/>
                </a:solidFill>
                <a:effectLst/>
                <a:latin typeface="+mn-lt"/>
                <a:ea typeface="+mn-ea"/>
                <a:cs typeface="+mn-cs"/>
              </a:rPr>
              <a:t> - prospettate dall’EG (176-258) - tracciano uno sviluppo della testimonianza cristiana nei vari ambiti della società e del bene comune a cui è chiamata la comunità cristiana per una reale incarnazione e testimonianza nei luoghi di vita. Il cammino della nuova evangelizzazione ci spinge a esercitare l’apostolato individuale nelle diverse condizioni della vita.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L’auspicio, in campo catechistico, per l’acquisizione progressiva di una mentalità di formazione della persona, è che si incrementi in maniera capillare, nelle nostre parrocchie, l’impegno di una catechesi che sia autentica educazione alla fede, con il coinvolgimento della comunità e delle famiglie nell’iniziazione cristiana.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Quali suggerimenti in ordine a una crescita sempre più convinta?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20</a:t>
            </a:fld>
            <a:endParaRPr lang="it-IT"/>
          </a:p>
        </p:txBody>
      </p:sp>
    </p:spTree>
    <p:extLst>
      <p:ext uri="{BB962C8B-B14F-4D97-AF65-F5344CB8AC3E}">
        <p14:creationId xmlns:p14="http://schemas.microsoft.com/office/powerpoint/2010/main" val="35868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smtClean="0">
                <a:solidFill>
                  <a:schemeClr val="tx1"/>
                </a:solidFill>
                <a:effectLst/>
                <a:latin typeface="+mn-lt"/>
                <a:ea typeface="+mn-ea"/>
                <a:cs typeface="+mn-cs"/>
              </a:rPr>
              <a:t>L’icona </a:t>
            </a:r>
            <a:r>
              <a:rPr lang="it-IT" sz="1200" kern="1200" dirty="0" smtClean="0">
                <a:solidFill>
                  <a:schemeClr val="tx1"/>
                </a:solidFill>
                <a:effectLst/>
                <a:latin typeface="+mn-lt"/>
                <a:ea typeface="+mn-ea"/>
                <a:cs typeface="+mn-cs"/>
              </a:rPr>
              <a:t>dei portatori del paralitico che abbiamo ascoltato e che ci è stata magistralmente dischiusa dalla meditazione di p. Ernesto,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mi suggerisce l’idea di fondo che è alla base dello </a:t>
            </a:r>
            <a:r>
              <a:rPr lang="it-IT" sz="1200" b="1" kern="1200" dirty="0" smtClean="0">
                <a:solidFill>
                  <a:schemeClr val="tx1"/>
                </a:solidFill>
                <a:effectLst/>
                <a:latin typeface="+mn-lt"/>
                <a:ea typeface="+mn-ea"/>
                <a:cs typeface="+mn-cs"/>
              </a:rPr>
              <a:t>Strumento di lavoro che passerò a presentarvi</a:t>
            </a:r>
            <a:r>
              <a:rPr lang="it-I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raccogliere le difficoltà e le speranze della nostra Chiesa,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verificare la nostra familiarità con l’uomo e Cristo,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avvicinare a Cristo chi non lo ha mai conosciuto,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chi lo ha dimenticato, chi crede di possederlo.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200" b="0"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L’icona evangelica di Marco</a:t>
            </a: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mostra </a:t>
            </a:r>
            <a:r>
              <a:rPr kumimoji="0" lang="it-IT" altLang="it-IT" sz="1200" b="0"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Chiesa come “</a:t>
            </a:r>
            <a:r>
              <a:rPr kumimoji="0" lang="it-IT" altLang="it-IT" sz="1200" b="0" i="1"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casa dal tetto scoperchiato</a:t>
            </a:r>
            <a:r>
              <a:rPr kumimoji="0" lang="it-IT" altLang="it-IT" sz="1200" b="0"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che accompagna l’uomo con tutte le sue ferite al Signore Gesù.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7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Chiesa che non resta chiusa nel recinto, ma si muove verso gli uomini bisognosi della grazia del Vangelo. </a:t>
            </a:r>
            <a:endParaRPr kumimoji="0" lang="it-IT" altLang="it-IT" sz="7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Chiesa che usa tutti i mezzi per sanare i mali che affliggono l’uomo nella sua individualità e nella sua esperienza familiare e sociale. </a:t>
            </a:r>
            <a:endParaRPr kumimoji="0" lang="it-IT" altLang="it-IT" sz="7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Chiesa che si pone in uscita per portare gli uomini al Signore della Vita e il Signore della Vita agli uomini. </a:t>
            </a:r>
            <a:endParaRPr kumimoji="0" lang="it-IT" altLang="it-IT" sz="7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Chiesa che non rinuncia a confrontarsi con il mondo e con le sue problematiche, mostrando a tutti con chiarezza e coraggio “</a:t>
            </a:r>
            <a:r>
              <a:rPr kumimoji="0" lang="it-IT" altLang="it-IT" sz="12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luogo dove è Gesù</a:t>
            </a: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 </a:t>
            </a:r>
            <a:r>
              <a:rPr kumimoji="0" lang="it-IT" altLang="it-IT"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Mistero Pasquale</a:t>
            </a: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che salva la persona intera e offre all’umanità la prospettiva del </a:t>
            </a:r>
            <a:r>
              <a:rPr kumimoji="0" lang="it-IT" altLang="it-IT"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Comandamento Nuovo dell’amore</a:t>
            </a:r>
            <a:r>
              <a:rPr kumimoji="0" lang="it-IT" altLang="it-IT"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 guarire ogni ferita dell’anima e del corpo.</a:t>
            </a:r>
            <a:endParaRPr kumimoji="0" lang="it-IT" altLang="it-IT" sz="1600" b="0" i="0" u="none" strike="noStrike" cap="none" normalizeH="0" baseline="0" dirty="0" smtClean="0">
              <a:ln>
                <a:noFill/>
              </a:ln>
              <a:solidFill>
                <a:schemeClr val="tx1"/>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3</a:t>
            </a:fld>
            <a:endParaRPr lang="it-IT"/>
          </a:p>
        </p:txBody>
      </p:sp>
    </p:spTree>
    <p:extLst>
      <p:ext uri="{BB962C8B-B14F-4D97-AF65-F5344CB8AC3E}">
        <p14:creationId xmlns:p14="http://schemas.microsoft.com/office/powerpoint/2010/main" val="3367796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Carità</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Caritas è presente nella maggioranza delle parrocchie. Dove non c’è, esiste comunque un gruppo di laici che si preoccupa di questa dimensione. Nonostante l’impegno formativo della Caritas diocesana, poco matura nelle parrocchie è l’educazione alla carità, che viene ancora praticata con uno stile assistenzialistico e di emergenza. Il territorio diocesano presenta una grande ricchezza e vitalità dell’associazionismo e del volontariato. I Centri di Ascolto (50 in Diocesi!) stanno invertendo la tendenza di stampo assistenzialistico, ponendo l’accento sulla centralità della persona e di tutti i suoi bisogni. Le Aggregazioni Laicali mirano soprattutto alla capacità di curare le relazioni, riscostruire legami e reti di solidarietà a partire dalle persone che abitano il vissuto quotidiano.</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21</a:t>
            </a:fld>
            <a:endParaRPr lang="it-IT"/>
          </a:p>
        </p:txBody>
      </p:sp>
    </p:spTree>
    <p:extLst>
      <p:ext uri="{BB962C8B-B14F-4D97-AF65-F5344CB8AC3E}">
        <p14:creationId xmlns:p14="http://schemas.microsoft.com/office/powerpoint/2010/main" val="400995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PROSPETTIVE</a:t>
            </a:r>
            <a:r>
              <a:rPr lang="it-IT" sz="1200" b="1" i="1" kern="1200" dirty="0" smtClean="0">
                <a:solidFill>
                  <a:schemeClr val="tx1"/>
                </a:solidFill>
                <a:effectLst/>
                <a:latin typeface="+mn-lt"/>
                <a:ea typeface="+mn-ea"/>
                <a:cs typeface="+mn-cs"/>
              </a:rPr>
              <a:t/>
            </a:r>
            <a:br>
              <a:rPr lang="it-IT" sz="1200" b="1" i="1" kern="1200" dirty="0" smtClean="0">
                <a:solidFill>
                  <a:schemeClr val="tx1"/>
                </a:solidFill>
                <a:effectLst/>
                <a:latin typeface="+mn-lt"/>
                <a:ea typeface="+mn-ea"/>
                <a:cs typeface="+mn-cs"/>
              </a:rPr>
            </a:b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L’azione sociale di attenzione verso i poveri e i piccoli obbliga le nostre comunità a farsi luogo di accoglienza e di promozione umana. Tutti i temi inerenti a uno sviluppo della dignità della persona sono intrinseci all’annuncio del Vangelo (EG 187-192; 197-201; 202-208).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Come fare perché ogni parrocchia diventi “fucina” di carità sviluppando criteri di formazione, di animazione e di intervento concreto verso tutte le povertà?</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Nel panorama dei drammi e preoccupazioni per l’uomo, il lavoro e la sua dignità fanno emergere sofferenze e timori per il futuro. Come la comunità ecclesiale si apre ad un’azione sociale e pastorale che salvaguardi questa dimensione così importante per le persone e le famiglie?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Anche l’ambito sanitario-assistenziale richiede una presenza più attenta al mondo della sofferenza e della malattia. Come rispondere alle istanze dell’uomo sempre più fragile?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22</a:t>
            </a:fld>
            <a:endParaRPr lang="it-IT"/>
          </a:p>
        </p:txBody>
      </p:sp>
    </p:spTree>
    <p:extLst>
      <p:ext uri="{BB962C8B-B14F-4D97-AF65-F5344CB8AC3E}">
        <p14:creationId xmlns:p14="http://schemas.microsoft.com/office/powerpoint/2010/main" val="1681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Sfida educativa</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Il rapporto con la scuola presenta grosse difficoltà. La laicizzazione lo rende molto complicato, soprattutto ai livelli istituzionali. In alcune aree della Diocesi il rapporto è facilitato da una visione più informale dei ruoli educativi, rappresentando così una risorsa importante nell’avvicinare i giovani e suscitare in essi la domanda della fede. Gli sportelli di ascolto nelle scuole non sono sempre attivi. Nel rapporto della Chiesa con l’Università è in crescita la richiesta di una presenza pastorale più incisiva da parte della Diocesi. Gli insegnanti di religione dovrebbero essere anche espressione del territorio parrocchiale per favorire il dialogo e la sinergia con le famiglie. </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23</a:t>
            </a:fld>
            <a:endParaRPr lang="it-IT"/>
          </a:p>
        </p:txBody>
      </p:sp>
    </p:spTree>
    <p:extLst>
      <p:ext uri="{BB962C8B-B14F-4D97-AF65-F5344CB8AC3E}">
        <p14:creationId xmlns:p14="http://schemas.microsoft.com/office/powerpoint/2010/main" val="3589704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PROSPETTIVE</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L’attuale visione educativa influenzata da un’antropologia relativistica e riduzionistica, senza alcuno spazio per la dimensione della trascendenza, induce a considerare itinerari di formazione all’identità di genere senza contrapposizioni, ma profondamente ispirati al Disegno di Dio sull’uomo e la donna, secondo la logica della vita cristiana come vocazione e dono pasquale del Risorto.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L’alleanza educativa è il luogo prezioso dove tutte le varie componenti - scuola, famiglia, società e chiesa - cercano di attuare autentici itinerari formativi integrali della persona.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In tutto questo gioca un ruolo di primo piano la cultura. In particolare, la presenza dell’Università nel nostro territorio esige una più marcata sensibilità pastorale verso il contesto culturale, in modo tale da incidere nella formazione delle future figure professionali e nell’educazione al bene comune. Il nuovo scenario culturale richiede la ricostruzione delle grammatiche educative e la capacità di immaginare nuove “sintassi”, nuove forme di alleanza educativa per un rinnovato umanesimo teso all’unità della persona e della famiglia umana.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24</a:t>
            </a:fld>
            <a:endParaRPr lang="it-IT"/>
          </a:p>
        </p:txBody>
      </p:sp>
    </p:spTree>
    <p:extLst>
      <p:ext uri="{BB962C8B-B14F-4D97-AF65-F5344CB8AC3E}">
        <p14:creationId xmlns:p14="http://schemas.microsoft.com/office/powerpoint/2010/main" val="712960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Primo Annuncio – Giovani</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Le parrocchie fanno fatica a comunicare e progettare un intervento per il mondo giovanile che più di ogni altro è la cartina di tornasole delle difficoltà pastorali delle nostre comunità. Queste sono ancora legate a interventi occasionali e volontaristici che non sempre sono adeguati al complesso universo giovanile. La pastorale giovanile “di nicchia” si rivela sempre più inadeguata. La maggioranza dei giovani risulta ancora non raggiunta da un annuncio cristiano convincente e coinvolgente. Per quanto riguarda il laicato organizzato, i giovani sono ancora di numero contenuto rispetto alla complessiva popolazione giovanile dei contesti territoriali di riferimento. Spesso l’annuncio è affidato alla grazia di incontri personali. Il cammino di fede dei giovani si riduce spesso a forme pur valide di servizio ecclesiale.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25</a:t>
            </a:fld>
            <a:endParaRPr lang="it-IT"/>
          </a:p>
        </p:txBody>
      </p:sp>
    </p:spTree>
    <p:extLst>
      <p:ext uri="{BB962C8B-B14F-4D97-AF65-F5344CB8AC3E}">
        <p14:creationId xmlns:p14="http://schemas.microsoft.com/office/powerpoint/2010/main" val="2783692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1" kern="1200" dirty="0" smtClean="0">
                <a:solidFill>
                  <a:schemeClr val="tx1"/>
                </a:solidFill>
                <a:effectLst/>
                <a:latin typeface="+mn-lt"/>
                <a:ea typeface="+mn-ea"/>
                <a:cs typeface="+mn-cs"/>
              </a:rPr>
              <a:t>PROSPETTIVE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Come accompagnare i nostri giovani perché, nelle relazioni e nel servizio ecclesiale svolto, crescano nell’autentica vocazione cristiana e quindi missionaria?</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Le associazioni, i movimenti e l’oratorio restano ancora i principali luoghi di aggregazione dei giovani. Cos’altro si può fare?</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Il mondo giovanile è da rileggere e reinterpretare nel suo insieme. Il Sinodo dei giovani potrebbe essere un’occasione provvidenziale per coinvolgerli maggiormente, sdoganando la pastorale giovanile da modalità tradizionaliste per farla diventare sempre più campo di formazione alla vita, alla persona, alla vita familiare e alla testimonianza nel mondo. Come favorire questa prospettiva?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26</a:t>
            </a:fld>
            <a:endParaRPr lang="it-IT"/>
          </a:p>
        </p:txBody>
      </p:sp>
    </p:spTree>
    <p:extLst>
      <p:ext uri="{BB962C8B-B14F-4D97-AF65-F5344CB8AC3E}">
        <p14:creationId xmlns:p14="http://schemas.microsoft.com/office/powerpoint/2010/main" val="248641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smtClean="0">
                <a:solidFill>
                  <a:schemeClr val="tx1"/>
                </a:solidFill>
                <a:effectLst/>
                <a:latin typeface="+mn-lt"/>
                <a:ea typeface="+mn-ea"/>
                <a:cs typeface="+mn-cs"/>
              </a:rPr>
              <a:t>Per noi l’</a:t>
            </a:r>
            <a:r>
              <a:rPr lang="it-IT" sz="1200" kern="1200" dirty="0" err="1" smtClean="0">
                <a:solidFill>
                  <a:schemeClr val="tx1"/>
                </a:solidFill>
                <a:effectLst/>
                <a:latin typeface="+mn-lt"/>
                <a:ea typeface="+mn-ea"/>
                <a:cs typeface="+mn-cs"/>
              </a:rPr>
              <a:t>Evangelii</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gaudium</a:t>
            </a:r>
            <a:r>
              <a:rPr lang="it-IT" sz="1200" kern="1200" dirty="0" smtClean="0">
                <a:solidFill>
                  <a:schemeClr val="tx1"/>
                </a:solidFill>
                <a:effectLst/>
                <a:latin typeface="+mn-lt"/>
                <a:ea typeface="+mn-ea"/>
                <a:cs typeface="+mn-cs"/>
              </a:rPr>
              <a:t> si è tradotta praticamente nella triplice dimensione della:</a:t>
            </a:r>
          </a:p>
          <a:p>
            <a:pPr lvl="0"/>
            <a:r>
              <a:rPr lang="it-IT" sz="1200" kern="1200" dirty="0" err="1" smtClean="0">
                <a:solidFill>
                  <a:schemeClr val="tx1"/>
                </a:solidFill>
                <a:effectLst/>
                <a:latin typeface="+mn-lt"/>
                <a:ea typeface="+mn-ea"/>
                <a:cs typeface="+mn-cs"/>
              </a:rPr>
              <a:t>Sinodalità</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Conversione</a:t>
            </a:r>
          </a:p>
          <a:p>
            <a:pPr lvl="0"/>
            <a:r>
              <a:rPr lang="it-IT" sz="1200" kern="1200" dirty="0" smtClean="0">
                <a:solidFill>
                  <a:schemeClr val="tx1"/>
                </a:solidFill>
                <a:effectLst/>
                <a:latin typeface="+mn-lt"/>
                <a:ea typeface="+mn-ea"/>
                <a:cs typeface="+mn-cs"/>
              </a:rPr>
              <a:t>Missione</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Queste dimensioni della pastorale rinnovata che saranno oggetto della relazione di </a:t>
            </a:r>
            <a:r>
              <a:rPr lang="it-IT" sz="1200" kern="1200" dirty="0" err="1" smtClean="0">
                <a:solidFill>
                  <a:schemeClr val="tx1"/>
                </a:solidFill>
                <a:effectLst/>
                <a:latin typeface="+mn-lt"/>
                <a:ea typeface="+mn-ea"/>
                <a:cs typeface="+mn-cs"/>
              </a:rPr>
              <a:t>mons</a:t>
            </a:r>
            <a:r>
              <a:rPr lang="it-IT" sz="1200" kern="1200" dirty="0" smtClean="0">
                <a:solidFill>
                  <a:schemeClr val="tx1"/>
                </a:solidFill>
                <a:effectLst/>
                <a:latin typeface="+mn-lt"/>
                <a:ea typeface="+mn-ea"/>
                <a:cs typeface="+mn-cs"/>
              </a:rPr>
              <a:t>. Semeraro, non sono parole a noi estranee ma sono già segnate da un vissuto seppure allo stato embrionale.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27</a:t>
            </a:fld>
            <a:endParaRPr lang="it-IT"/>
          </a:p>
        </p:txBody>
      </p:sp>
    </p:spTree>
    <p:extLst>
      <p:ext uri="{BB962C8B-B14F-4D97-AF65-F5344CB8AC3E}">
        <p14:creationId xmlns:p14="http://schemas.microsoft.com/office/powerpoint/2010/main" val="1070599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kern="1200" dirty="0" smtClean="0">
                <a:solidFill>
                  <a:schemeClr val="tx1"/>
                </a:solidFill>
                <a:effectLst/>
                <a:latin typeface="+mn-lt"/>
                <a:ea typeface="+mn-ea"/>
                <a:cs typeface="+mn-cs"/>
              </a:rPr>
              <a:t>Conclusione</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Vi propongo a chiusura del mio intervento un’altra icona, quella presente nel libro di Giosuè, riferita agli esploratori nella terra promessa: </a:t>
            </a:r>
          </a:p>
          <a:p>
            <a:pPr lvl="0"/>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ci vogliamo augurare che  - come gli esploratori d’Israele – </a:t>
            </a:r>
          </a:p>
          <a:p>
            <a:pPr lvl="0"/>
            <a:r>
              <a:rPr lang="it-IT" sz="1200" kern="1200" dirty="0" smtClean="0">
                <a:solidFill>
                  <a:schemeClr val="tx1"/>
                </a:solidFill>
                <a:effectLst/>
                <a:latin typeface="+mn-lt"/>
                <a:ea typeface="+mn-ea"/>
                <a:cs typeface="+mn-cs"/>
              </a:rPr>
              <a:t>anche noi vinciamo prima di tutto la paura di inoltrarci nei nuovi territori dell’esistenza umana; </a:t>
            </a:r>
          </a:p>
          <a:p>
            <a:pPr lvl="0"/>
            <a:r>
              <a:rPr lang="it-IT" sz="1200" kern="1200" dirty="0" smtClean="0">
                <a:solidFill>
                  <a:schemeClr val="tx1"/>
                </a:solidFill>
                <a:effectLst/>
                <a:latin typeface="+mn-lt"/>
                <a:ea typeface="+mn-ea"/>
                <a:cs typeface="+mn-cs"/>
              </a:rPr>
              <a:t>di avere il compito  di consegnare al popolo non la ricchezza e la definitività di una conquista, </a:t>
            </a:r>
          </a:p>
          <a:p>
            <a:pPr lvl="0"/>
            <a:r>
              <a:rPr lang="it-IT" sz="1200" kern="1200" dirty="0" smtClean="0">
                <a:solidFill>
                  <a:schemeClr val="tx1"/>
                </a:solidFill>
                <a:effectLst/>
                <a:latin typeface="+mn-lt"/>
                <a:ea typeface="+mn-ea"/>
                <a:cs typeface="+mn-cs"/>
              </a:rPr>
              <a:t>ma piuttosto il profumo di una sorpresa più grande che attende tutto il popolo di Dio in cammino. </a:t>
            </a:r>
          </a:p>
          <a:p>
            <a:pPr lvl="0"/>
            <a:endParaRPr lang="it-IT" sz="1200" kern="120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È un’esperienza esaltante quella del camminare ed esplorare più che il possedere delle certezze.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28</a:t>
            </a:fld>
            <a:endParaRPr lang="it-IT"/>
          </a:p>
        </p:txBody>
      </p:sp>
    </p:spTree>
    <p:extLst>
      <p:ext uri="{BB962C8B-B14F-4D97-AF65-F5344CB8AC3E}">
        <p14:creationId xmlns:p14="http://schemas.microsoft.com/office/powerpoint/2010/main" val="402516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Un percorso a piccoli</a:t>
            </a:r>
            <a:r>
              <a:rPr lang="it-IT" b="1" baseline="0" dirty="0" smtClean="0"/>
              <a:t> passi:</a:t>
            </a:r>
          </a:p>
          <a:p>
            <a:endParaRPr lang="it-IT" dirty="0" smtClean="0"/>
          </a:p>
          <a:p>
            <a:pPr marL="171450" indent="-171450">
              <a:buFontTx/>
              <a:buChar char="-"/>
            </a:pPr>
            <a:r>
              <a:rPr lang="it-IT" dirty="0" smtClean="0"/>
              <a:t>2010-2011: Traccia “Dal Vangelo alla vita, dalla vita al Vangelo”, Itinerario Pastorale Diocesano per un accompagnamento alla vita cristiana</a:t>
            </a:r>
          </a:p>
          <a:p>
            <a:pPr marL="171450" indent="-171450">
              <a:buFontTx/>
              <a:buChar char="-"/>
            </a:pPr>
            <a:endParaRPr lang="it-IT" dirty="0" smtClean="0"/>
          </a:p>
          <a:p>
            <a:pPr marL="171450" indent="-171450">
              <a:buFontTx/>
              <a:buChar char="-"/>
            </a:pPr>
            <a:r>
              <a:rPr lang="it-IT" dirty="0" smtClean="0"/>
              <a:t>1) 2011-12 Piano Pastorale “Ripartire da Cristo” </a:t>
            </a:r>
          </a:p>
          <a:p>
            <a:pPr marL="171450" indent="-171450">
              <a:buFontTx/>
              <a:buChar char="-"/>
            </a:pPr>
            <a:endParaRPr lang="it-IT" dirty="0" smtClean="0"/>
          </a:p>
          <a:p>
            <a:pPr marL="171450" indent="-171450">
              <a:buFontTx/>
              <a:buChar char="-"/>
            </a:pPr>
            <a:r>
              <a:rPr lang="it-IT" dirty="0" smtClean="0"/>
              <a:t>2) 2012-13 Piano Pastorale “Famiglia, vivi e trasmetti la fede” (sull’iniziazione cristiana)</a:t>
            </a:r>
          </a:p>
          <a:p>
            <a:pPr marL="171450" indent="-171450">
              <a:buFontTx/>
              <a:buChar char="-"/>
            </a:pPr>
            <a:endParaRPr lang="it-IT" dirty="0" smtClean="0"/>
          </a:p>
          <a:p>
            <a:pPr marL="171450" indent="-171450">
              <a:buFontTx/>
              <a:buChar char="-"/>
            </a:pPr>
            <a:r>
              <a:rPr lang="it-IT" dirty="0" smtClean="0"/>
              <a:t>3) 2013-14 Piano Pastorale “Credi nel Signore Gesù e sarai salvato tu e la tua famiglia”</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	</a:t>
            </a:r>
            <a:r>
              <a:rPr lang="it-IT" b="0" dirty="0" smtClean="0"/>
              <a:t>l’azione si svolge in una casa: luogo del vivere e dell’incontro quotidiano della famiglia: </a:t>
            </a:r>
          </a:p>
          <a:p>
            <a:pPr marL="0" marR="0" indent="0" algn="l" defTabSz="914400" rtl="0" eaLnBrk="1" fontAlgn="auto" latinLnBrk="0" hangingPunct="1">
              <a:lnSpc>
                <a:spcPct val="100000"/>
              </a:lnSpc>
              <a:spcBef>
                <a:spcPts val="0"/>
              </a:spcBef>
              <a:spcAft>
                <a:spcPts val="0"/>
              </a:spcAft>
              <a:buClrTx/>
              <a:buSzTx/>
              <a:buFontTx/>
              <a:buNone/>
              <a:tabLst/>
              <a:defRPr/>
            </a:pPr>
            <a:r>
              <a:rPr lang="it-IT" b="0" dirty="0" smtClean="0"/>
              <a:t>	</a:t>
            </a:r>
            <a:r>
              <a:rPr lang="it-IT" dirty="0" smtClean="0"/>
              <a:t>“piccola chieda domestica” e culla dell’amore e dell’educazione dei figli;</a:t>
            </a:r>
          </a:p>
          <a:p>
            <a:pPr marL="171450" indent="-171450">
              <a:buFontTx/>
              <a:buChar char="-"/>
            </a:pPr>
            <a:endParaRPr lang="it-IT" dirty="0" smtClean="0"/>
          </a:p>
          <a:p>
            <a:r>
              <a:rPr lang="it-IT" dirty="0" smtClean="0"/>
              <a:t>- 4) 2014-15 Orientamenti Pastorali “Seguimi”. Questi Orientamenti non consistono in un nuovo programma pastorale, ma vogliono cogliere la ricchezza dei passi che abbiamo compiuto in questi anni fecondi e ricchi di impegno per rilanciarli in quella prospettiva di evangelizzazione e conversione pastorale che il Santo Padre chiede a tutta la Chiesa.</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4</a:t>
            </a:fld>
            <a:endParaRPr lang="it-IT"/>
          </a:p>
        </p:txBody>
      </p:sp>
    </p:spTree>
    <p:extLst>
      <p:ext uri="{BB962C8B-B14F-4D97-AF65-F5344CB8AC3E}">
        <p14:creationId xmlns:p14="http://schemas.microsoft.com/office/powerpoint/2010/main" val="41981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cammino sinodale della nostra comunità diocesana</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si è snodato durante quest’anno </a:t>
            </a:r>
          </a:p>
          <a:p>
            <a:r>
              <a:rPr lang="it-IT" sz="1200" kern="1200" dirty="0" smtClean="0">
                <a:solidFill>
                  <a:schemeClr val="tx1"/>
                </a:solidFill>
                <a:effectLst/>
                <a:latin typeface="+mn-lt"/>
                <a:ea typeface="+mn-ea"/>
                <a:cs typeface="+mn-cs"/>
              </a:rPr>
              <a:t>a partire dai </a:t>
            </a:r>
            <a:r>
              <a:rPr lang="it-IT" sz="1200" b="1" kern="1200" dirty="0" smtClean="0">
                <a:solidFill>
                  <a:schemeClr val="tx1"/>
                </a:solidFill>
                <a:effectLst/>
                <a:latin typeface="+mn-lt"/>
                <a:ea typeface="+mn-ea"/>
                <a:cs typeface="+mn-cs"/>
              </a:rPr>
              <a:t>sentieri Tracciati </a:t>
            </a:r>
            <a:r>
              <a:rPr lang="it-IT" sz="1200" kern="1200" dirty="0" smtClean="0">
                <a:solidFill>
                  <a:schemeClr val="tx1"/>
                </a:solidFill>
                <a:effectLst/>
                <a:latin typeface="+mn-lt"/>
                <a:ea typeface="+mn-ea"/>
                <a:cs typeface="+mn-cs"/>
              </a:rPr>
              <a:t>dagli </a:t>
            </a:r>
            <a:r>
              <a:rPr lang="it-IT" sz="1200" b="1" i="1" kern="1200" dirty="0" smtClean="0">
                <a:solidFill>
                  <a:schemeClr val="tx1"/>
                </a:solidFill>
                <a:effectLst/>
                <a:latin typeface="+mn-lt"/>
                <a:ea typeface="+mn-ea"/>
                <a:cs typeface="+mn-cs"/>
              </a:rPr>
              <a:t>Orientamenti Pastorali 2014-15 “Seguimi”.</a:t>
            </a:r>
            <a:r>
              <a:rPr lang="it-IT" sz="1200" kern="1200" dirty="0" smtClean="0">
                <a:solidFill>
                  <a:schemeClr val="tx1"/>
                </a:solidFill>
                <a:effectLst/>
                <a:latin typeface="+mn-lt"/>
                <a:ea typeface="+mn-ea"/>
                <a:cs typeface="+mn-cs"/>
              </a:rPr>
              <a:t>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ricezione del documento “</a:t>
            </a:r>
            <a:r>
              <a:rPr lang="it-IT" sz="1200" i="1" kern="1200" dirty="0" smtClean="0">
                <a:solidFill>
                  <a:schemeClr val="tx1"/>
                </a:solidFill>
                <a:effectLst/>
                <a:latin typeface="+mn-lt"/>
                <a:ea typeface="+mn-ea"/>
                <a:cs typeface="+mn-cs"/>
              </a:rPr>
              <a:t>programmatico</a:t>
            </a:r>
            <a:r>
              <a:rPr lang="it-IT" sz="1200" kern="1200" dirty="0" smtClean="0">
                <a:solidFill>
                  <a:schemeClr val="tx1"/>
                </a:solidFill>
                <a:effectLst/>
                <a:latin typeface="+mn-lt"/>
                <a:ea typeface="+mn-ea"/>
                <a:cs typeface="+mn-cs"/>
              </a:rPr>
              <a:t>” per la Chiesa di papa Francesco “</a:t>
            </a:r>
            <a:r>
              <a:rPr lang="it-IT" sz="1200" i="1" kern="1200" dirty="0" err="1" smtClean="0">
                <a:solidFill>
                  <a:schemeClr val="tx1"/>
                </a:solidFill>
                <a:effectLst/>
                <a:latin typeface="+mn-lt"/>
                <a:ea typeface="+mn-ea"/>
                <a:cs typeface="+mn-cs"/>
              </a:rPr>
              <a:t>Evangelii</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Gaudium</a:t>
            </a:r>
            <a:r>
              <a:rPr lang="it-IT" sz="1200" i="1" kern="1200" dirty="0" smtClean="0">
                <a:solidFill>
                  <a:schemeClr val="tx1"/>
                </a:solidFill>
                <a:effectLst/>
                <a:latin typeface="+mn-lt"/>
                <a:ea typeface="+mn-ea"/>
                <a:cs typeface="+mn-cs"/>
              </a:rPr>
              <a:t>”</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rimane punto di riferimento imprescindibile per la Nuova Evangelizzazione</a:t>
            </a:r>
            <a:r>
              <a:rPr lang="it-IT" sz="1200" kern="1200" baseline="0" dirty="0" smtClean="0">
                <a:solidFill>
                  <a:schemeClr val="tx1"/>
                </a:solidFill>
                <a:effectLst/>
                <a:latin typeface="+mn-lt"/>
                <a:ea typeface="+mn-ea"/>
                <a:cs typeface="+mn-cs"/>
              </a:rPr>
              <a:t> (la bussola)</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Stimolati dalle sfide della società contemporanea, </a:t>
            </a:r>
          </a:p>
          <a:p>
            <a:r>
              <a:rPr lang="it-IT" sz="1200" kern="1200" dirty="0" smtClean="0">
                <a:solidFill>
                  <a:schemeClr val="tx1"/>
                </a:solidFill>
                <a:effectLst/>
                <a:latin typeface="+mn-lt"/>
                <a:ea typeface="+mn-ea"/>
                <a:cs typeface="+mn-cs"/>
              </a:rPr>
              <a:t>ci poniamo in ascolto dei bisogni reali dell’uomo per portare a tutti il Vangelo della Vita. </a:t>
            </a:r>
          </a:p>
          <a:p>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5</a:t>
            </a:fld>
            <a:endParaRPr lang="it-IT"/>
          </a:p>
        </p:txBody>
      </p:sp>
    </p:spTree>
    <p:extLst>
      <p:ext uri="{BB962C8B-B14F-4D97-AF65-F5344CB8AC3E}">
        <p14:creationId xmlns:p14="http://schemas.microsoft.com/office/powerpoint/2010/main" val="1923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L’annuncio del Vangelo, nei nostri Orientamenti, è diventato il punto focale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che ci esorta ad uscire e </a:t>
            </a:r>
            <a:r>
              <a:rPr lang="it-IT" sz="1200" b="1" kern="1200" dirty="0" smtClean="0">
                <a:solidFill>
                  <a:schemeClr val="tx1"/>
                </a:solidFill>
                <a:effectLst/>
                <a:latin typeface="+mn-lt"/>
                <a:ea typeface="+mn-ea"/>
                <a:cs typeface="+mn-cs"/>
              </a:rPr>
              <a:t>abbandonare</a:t>
            </a: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l’atteggiamento pessimistico e lamentoso</a:t>
            </a:r>
            <a:r>
              <a:rPr lang="it-I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 difficoltà, le ferite e il cammino lungo che ci resta ancora da compiere non devono essere fonte di rassegnazione e chiusura,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ma stimoli a riconquistare spazi che pensiamo ormai perduti,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a rivalutare quello che ci appartiene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e ad appassionarci alle </a:t>
            </a:r>
            <a:r>
              <a:rPr lang="it-IT" sz="1200" b="0" kern="1200" dirty="0" smtClean="0">
                <a:solidFill>
                  <a:schemeClr val="tx1"/>
                </a:solidFill>
                <a:effectLst/>
                <a:latin typeface="+mn-lt"/>
                <a:ea typeface="+mn-ea"/>
                <a:cs typeface="+mn-cs"/>
              </a:rPr>
              <a:t>nuove frontiere che lo Spirito ci indica</a:t>
            </a:r>
            <a:r>
              <a:rPr lang="it-IT" sz="1200" kern="1200" dirty="0" smtClean="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6</a:t>
            </a:fld>
            <a:endParaRPr lang="it-IT"/>
          </a:p>
        </p:txBody>
      </p:sp>
    </p:spTree>
    <p:extLst>
      <p:ext uri="{BB962C8B-B14F-4D97-AF65-F5344CB8AC3E}">
        <p14:creationId xmlns:p14="http://schemas.microsoft.com/office/powerpoint/2010/main" val="6490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Una lezione da non dimenticare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che abbiamo già sperimentato l’anno scorso e che è stata la caratteristica dell’equipe che ha preparato questo convegno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è </a:t>
            </a:r>
            <a:r>
              <a:rPr lang="it-IT" sz="1200" b="1" kern="1200" dirty="0" smtClean="0">
                <a:solidFill>
                  <a:schemeClr val="tx1"/>
                </a:solidFill>
                <a:effectLst/>
                <a:latin typeface="+mn-lt"/>
                <a:ea typeface="+mn-ea"/>
                <a:cs typeface="+mn-cs"/>
              </a:rPr>
              <a:t>lo stile laboratoriale</a:t>
            </a:r>
            <a:r>
              <a:rPr lang="it-IT" sz="1200" kern="1200" dirty="0" smtClean="0">
                <a:solidFill>
                  <a:schemeClr val="tx1"/>
                </a:solidFill>
                <a:effectLst/>
                <a:latin typeface="+mn-lt"/>
                <a:ea typeface="+mn-ea"/>
                <a:cs typeface="+mn-cs"/>
              </a:rPr>
              <a:t>: è sempre più una scelta strategica e non occasionale.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 Il principio che fonda lo stile laboratoriale è la </a:t>
            </a:r>
            <a:r>
              <a:rPr lang="it-IT" sz="1200" b="1" kern="1200" dirty="0" err="1" smtClean="0">
                <a:solidFill>
                  <a:schemeClr val="tx1"/>
                </a:solidFill>
                <a:effectLst/>
                <a:latin typeface="+mn-lt"/>
                <a:ea typeface="+mn-ea"/>
                <a:cs typeface="+mn-cs"/>
              </a:rPr>
              <a:t>sinodalità</a:t>
            </a:r>
            <a:r>
              <a:rPr lang="it-IT"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e il dispiegarsi nel tempo dell’azione pastorale non più per settori e a “singhiozzo”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con “il prurito della novità” fine a se stessa,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ma con un orizzonte ben chiaro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e con una processualità che cerca di coinvolgere tutti nei vari livelli;</a:t>
            </a: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7</a:t>
            </a:fld>
            <a:endParaRPr lang="it-IT"/>
          </a:p>
        </p:txBody>
      </p:sp>
    </p:spTree>
    <p:extLst>
      <p:ext uri="{BB962C8B-B14F-4D97-AF65-F5344CB8AC3E}">
        <p14:creationId xmlns:p14="http://schemas.microsoft.com/office/powerpoint/2010/main" val="67954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Dalla</a:t>
            </a:r>
            <a:r>
              <a:rPr lang="it-IT" baseline="0" dirty="0" smtClean="0"/>
              <a:t> lettera del vescovo che introduce gli orientamenti dello scorso anno ….</a:t>
            </a:r>
          </a:p>
          <a:p>
            <a:endParaRPr lang="it-IT" baseline="0" dirty="0" smtClean="0"/>
          </a:p>
          <a:p>
            <a:pPr algn="ctr"/>
            <a:endParaRPr lang="it-IT" dirty="0" smtClean="0">
              <a:latin typeface="Times New Roman" pitchFamily="18" charset="0"/>
              <a:cs typeface="Times New Roman" pitchFamily="18" charset="0"/>
            </a:endParaRPr>
          </a:p>
          <a:p>
            <a:pPr algn="ctr"/>
            <a:r>
              <a:rPr lang="it-IT" sz="1200" b="1" dirty="0" smtClean="0">
                <a:latin typeface="Times New Roman" pitchFamily="18" charset="0"/>
                <a:cs typeface="Times New Roman" pitchFamily="18" charset="0"/>
              </a:rPr>
              <a:t>L’itinerario </a:t>
            </a:r>
            <a:r>
              <a:rPr lang="it-IT" sz="1200" dirty="0" smtClean="0">
                <a:latin typeface="Times New Roman" pitchFamily="18" charset="0"/>
                <a:cs typeface="Times New Roman" pitchFamily="18" charset="0"/>
              </a:rPr>
              <a:t>delle nostre Comunità parrocchiali e delle Aggregazioni laicali </a:t>
            </a:r>
            <a:r>
              <a:rPr lang="it-IT" sz="1200" b="1" dirty="0" smtClean="0">
                <a:latin typeface="Times New Roman" pitchFamily="18" charset="0"/>
                <a:cs typeface="Times New Roman" pitchFamily="18" charset="0"/>
              </a:rPr>
              <a:t>potrà essere differenziato </a:t>
            </a:r>
          </a:p>
          <a:p>
            <a:pPr algn="ctr"/>
            <a:r>
              <a:rPr lang="it-IT" sz="1200" b="1" dirty="0" smtClean="0">
                <a:latin typeface="Times New Roman" pitchFamily="18" charset="0"/>
                <a:cs typeface="Times New Roman" pitchFamily="18" charset="0"/>
              </a:rPr>
              <a:t>nei tempi e nelle modalità di percorrenza, </a:t>
            </a:r>
          </a:p>
          <a:p>
            <a:pPr algn="ctr"/>
            <a:r>
              <a:rPr lang="it-IT" sz="1200" dirty="0" smtClean="0">
                <a:latin typeface="Times New Roman" pitchFamily="18" charset="0"/>
                <a:cs typeface="Times New Roman" pitchFamily="18" charset="0"/>
              </a:rPr>
              <a:t>ma </a:t>
            </a:r>
          </a:p>
          <a:p>
            <a:pPr algn="ctr"/>
            <a:endParaRPr lang="it-IT" sz="1200" dirty="0" smtClean="0">
              <a:latin typeface="Times New Roman" pitchFamily="18" charset="0"/>
              <a:cs typeface="Times New Roman" pitchFamily="18" charset="0"/>
            </a:endParaRPr>
          </a:p>
          <a:p>
            <a:pPr algn="ctr"/>
            <a:r>
              <a:rPr lang="it-IT" sz="1400" b="1" dirty="0" smtClean="0">
                <a:solidFill>
                  <a:srgbClr val="C00000"/>
                </a:solidFill>
                <a:latin typeface="Times New Roman" pitchFamily="18" charset="0"/>
                <a:cs typeface="Times New Roman" pitchFamily="18" charset="0"/>
              </a:rPr>
              <a:t>ciò che conta è che possiamo </a:t>
            </a:r>
            <a:r>
              <a:rPr lang="it-IT" sz="1400" b="1" dirty="0" err="1" smtClean="0">
                <a:solidFill>
                  <a:srgbClr val="C00000"/>
                </a:solidFill>
                <a:latin typeface="Times New Roman" pitchFamily="18" charset="0"/>
                <a:cs typeface="Times New Roman" pitchFamily="18" charset="0"/>
              </a:rPr>
              <a:t>ri</a:t>
            </a:r>
            <a:r>
              <a:rPr lang="it-IT" sz="1400" b="1" dirty="0" smtClean="0">
                <a:solidFill>
                  <a:srgbClr val="C00000"/>
                </a:solidFill>
                <a:latin typeface="Times New Roman" pitchFamily="18" charset="0"/>
                <a:cs typeface="Times New Roman" pitchFamily="18" charset="0"/>
              </a:rPr>
              <a:t>-orientare i nostri passi dandoci obiettivi e mete in comune.</a:t>
            </a:r>
          </a:p>
          <a:p>
            <a:pPr algn="ctr"/>
            <a:endParaRPr lang="it-IT" sz="1200" dirty="0" smtClean="0">
              <a:latin typeface="Times New Roman" pitchFamily="18" charset="0"/>
              <a:cs typeface="Times New Roman" pitchFamily="18" charset="0"/>
            </a:endParaRPr>
          </a:p>
          <a:p>
            <a:pPr algn="ctr"/>
            <a:r>
              <a:rPr lang="it-IT" sz="1200" b="1" dirty="0" smtClean="0">
                <a:latin typeface="Times New Roman" pitchFamily="18" charset="0"/>
                <a:cs typeface="Times New Roman" pitchFamily="18" charset="0"/>
              </a:rPr>
              <a:t>Le programmazioni e le diverse iniziative proposte </a:t>
            </a:r>
          </a:p>
          <a:p>
            <a:pPr algn="ctr"/>
            <a:r>
              <a:rPr lang="it-IT" sz="1200" dirty="0" smtClean="0">
                <a:latin typeface="Times New Roman" pitchFamily="18" charset="0"/>
                <a:cs typeface="Times New Roman" pitchFamily="18" charset="0"/>
              </a:rPr>
              <a:t>dagli Uffici diocesani, dalle Associazioni, dai Movimenti, dalle Foranie e dalle Parrocchie </a:t>
            </a:r>
          </a:p>
          <a:p>
            <a:pPr algn="ctr"/>
            <a:r>
              <a:rPr lang="it-IT" sz="1200" b="1" dirty="0" smtClean="0">
                <a:latin typeface="Times New Roman" pitchFamily="18" charset="0"/>
                <a:cs typeface="Times New Roman" pitchFamily="18" charset="0"/>
              </a:rPr>
              <a:t>troveranno in questo strumento pastorale</a:t>
            </a:r>
          </a:p>
          <a:p>
            <a:pPr algn="ctr"/>
            <a:r>
              <a:rPr lang="it-IT" sz="1200" b="1" dirty="0" smtClean="0">
                <a:latin typeface="Times New Roman" pitchFamily="18" charset="0"/>
                <a:cs typeface="Times New Roman" pitchFamily="18" charset="0"/>
              </a:rPr>
              <a:t>le linee guida </a:t>
            </a:r>
          </a:p>
          <a:p>
            <a:pPr algn="ctr"/>
            <a:r>
              <a:rPr lang="it-IT" sz="1200" b="1" dirty="0" smtClean="0">
                <a:latin typeface="Times New Roman" pitchFamily="18" charset="0"/>
                <a:cs typeface="Times New Roman" pitchFamily="18" charset="0"/>
              </a:rPr>
              <a:t>e gli spunti per una verifica </a:t>
            </a:r>
          </a:p>
          <a:p>
            <a:pPr algn="ctr"/>
            <a:r>
              <a:rPr lang="it-IT" sz="1200" dirty="0" smtClean="0">
                <a:latin typeface="Times New Roman" pitchFamily="18" charset="0"/>
                <a:cs typeface="Times New Roman" pitchFamily="18" charset="0"/>
              </a:rPr>
              <a:t>di un corale agire ecclesiale.</a:t>
            </a:r>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8</a:t>
            </a:fld>
            <a:endParaRPr lang="it-IT"/>
          </a:p>
        </p:txBody>
      </p:sp>
    </p:spTree>
    <p:extLst>
      <p:ext uri="{BB962C8B-B14F-4D97-AF65-F5344CB8AC3E}">
        <p14:creationId xmlns:p14="http://schemas.microsoft.com/office/powerpoint/2010/main" val="17725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 CITRINI, </a:t>
            </a:r>
            <a:r>
              <a:rPr lang="it-IT" i="1" dirty="0" smtClean="0"/>
              <a:t>Il laico nella Chiesa particolare. Sussidio per la scuola di base per operatori pastorali della diocesi di Milano, Milano 1992, 83)</a:t>
            </a:r>
          </a:p>
          <a:p>
            <a:pPr marL="0" marR="0" indent="0" algn="l" defTabSz="914400" rtl="0" eaLnBrk="1" fontAlgn="auto" latinLnBrk="0" hangingPunct="1">
              <a:lnSpc>
                <a:spcPct val="100000"/>
              </a:lnSpc>
              <a:spcBef>
                <a:spcPts val="0"/>
              </a:spcBef>
              <a:spcAft>
                <a:spcPts val="0"/>
              </a:spcAft>
              <a:buClrTx/>
              <a:buSzTx/>
              <a:buFontTx/>
              <a:buNone/>
              <a:tabLst/>
              <a:defRPr/>
            </a:pPr>
            <a:endParaRPr lang="it-IT"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1" i="0" dirty="0" smtClean="0"/>
              <a:t>Perché quest’insistenza nel </a:t>
            </a:r>
            <a:r>
              <a:rPr lang="it-IT" b="1" i="0" baseline="0" dirty="0" smtClean="0"/>
              <a:t>programmare un’azione pastorale?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0" i="0" baseline="0" dirty="0" smtClean="0"/>
              <a:t>Cosa intendiamo per programmare?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1" i="0" baseline="0" dirty="0" smtClean="0"/>
          </a:p>
          <a:p>
            <a:pPr marL="285750" indent="-285750">
              <a:buFont typeface="Wingdings" panose="05000000000000000000" pitchFamily="2" charset="2"/>
              <a:buChar char="ü"/>
            </a:pPr>
            <a:r>
              <a:rPr lang="it-IT" b="0" dirty="0" smtClean="0">
                <a:solidFill>
                  <a:schemeClr val="bg2">
                    <a:lumMod val="25000"/>
                  </a:schemeClr>
                </a:solidFill>
                <a:latin typeface="Trebuchet MS" panose="020B0603020202020204" pitchFamily="34" charset="0"/>
              </a:rPr>
              <a:t>è lavorare con un progetto</a:t>
            </a:r>
          </a:p>
          <a:p>
            <a:pPr marL="285750" indent="-285750">
              <a:buFont typeface="Wingdings" panose="05000000000000000000" pitchFamily="2" charset="2"/>
              <a:buChar char="ü"/>
            </a:pPr>
            <a:r>
              <a:rPr lang="it-IT" b="0" dirty="0" smtClean="0">
                <a:solidFill>
                  <a:schemeClr val="bg2">
                    <a:lumMod val="25000"/>
                  </a:schemeClr>
                </a:solidFill>
                <a:latin typeface="Trebuchet MS" panose="020B0603020202020204" pitchFamily="34" charset="0"/>
              </a:rPr>
              <a:t>è diverso dal procedere a rimorchio o in modo estemporaneo</a:t>
            </a:r>
          </a:p>
          <a:p>
            <a:pPr marL="285750" indent="-285750">
              <a:buFont typeface="Wingdings" panose="05000000000000000000" pitchFamily="2" charset="2"/>
              <a:buChar char="ü"/>
            </a:pPr>
            <a:r>
              <a:rPr lang="it-IT" b="0" dirty="0" smtClean="0">
                <a:solidFill>
                  <a:schemeClr val="bg2">
                    <a:lumMod val="25000"/>
                  </a:schemeClr>
                </a:solidFill>
                <a:latin typeface="Trebuchet MS" panose="020B0603020202020204" pitchFamily="34" charset="0"/>
              </a:rPr>
              <a:t>comporta il riconoscimento di responsabilità</a:t>
            </a:r>
          </a:p>
          <a:p>
            <a:pPr marL="285750" indent="-285750">
              <a:buFont typeface="Wingdings" panose="05000000000000000000" pitchFamily="2" charset="2"/>
              <a:buChar char="ü"/>
            </a:pPr>
            <a:r>
              <a:rPr lang="it-IT" b="0" dirty="0" smtClean="0">
                <a:solidFill>
                  <a:schemeClr val="bg2">
                    <a:lumMod val="25000"/>
                  </a:schemeClr>
                </a:solidFill>
                <a:latin typeface="Trebuchet MS" panose="020B0603020202020204" pitchFamily="34" charset="0"/>
              </a:rPr>
              <a:t>è rispondere ad un’esigenza di continuità</a:t>
            </a:r>
            <a:endParaRPr lang="it-IT" sz="400" b="0" dirty="0" smtClean="0">
              <a:solidFill>
                <a:schemeClr val="bg2">
                  <a:lumMod val="25000"/>
                </a:schemeClr>
              </a:solidFill>
              <a:latin typeface="Trebuchet MS" panose="020B0603020202020204" pitchFamily="34" charset="0"/>
            </a:endParaRPr>
          </a:p>
          <a:p>
            <a:endParaRPr lang="it-IT" b="0" dirty="0" smtClean="0"/>
          </a:p>
          <a:p>
            <a:r>
              <a:rPr lang="it-IT" b="0" dirty="0" smtClean="0">
                <a:solidFill>
                  <a:schemeClr val="tx2">
                    <a:lumMod val="75000"/>
                  </a:schemeClr>
                </a:solidFill>
                <a:latin typeface="Trebuchet MS" panose="020B0603020202020204" pitchFamily="34" charset="0"/>
              </a:rPr>
              <a:t>Suppone che non ci sia un processo di delega in cui alcuni pensano ed organizzano per tutti. </a:t>
            </a:r>
          </a:p>
          <a:p>
            <a:endParaRPr lang="it-IT" b="0" dirty="0" smtClean="0">
              <a:solidFill>
                <a:schemeClr val="tx2">
                  <a:lumMod val="75000"/>
                </a:schemeClr>
              </a:solidFill>
              <a:latin typeface="Trebuchet MS" panose="020B0603020202020204" pitchFamily="34" charset="0"/>
            </a:endParaRPr>
          </a:p>
          <a:p>
            <a:r>
              <a:rPr lang="it-IT" b="0" dirty="0" smtClean="0">
                <a:solidFill>
                  <a:schemeClr val="tx2">
                    <a:lumMod val="75000"/>
                  </a:schemeClr>
                </a:solidFill>
                <a:latin typeface="Trebuchet MS" panose="020B0603020202020204" pitchFamily="34" charset="0"/>
              </a:rPr>
              <a:t>La vita della Chiesa è legata al discernimento </a:t>
            </a:r>
            <a:r>
              <a:rPr lang="it-IT" b="0" dirty="0" err="1" smtClean="0">
                <a:solidFill>
                  <a:schemeClr val="tx2">
                    <a:lumMod val="75000"/>
                  </a:schemeClr>
                </a:solidFill>
                <a:latin typeface="Trebuchet MS" panose="020B0603020202020204" pitchFamily="34" charset="0"/>
              </a:rPr>
              <a:t>comunionale</a:t>
            </a:r>
            <a:r>
              <a:rPr lang="it-IT" b="0" dirty="0" smtClean="0">
                <a:solidFill>
                  <a:schemeClr val="tx2">
                    <a:lumMod val="75000"/>
                  </a:schemeClr>
                </a:solidFill>
                <a:latin typeface="Trebuchet MS" panose="020B0603020202020204" pitchFamily="34" charset="0"/>
              </a:rPr>
              <a:t>, </a:t>
            </a:r>
          </a:p>
          <a:p>
            <a:r>
              <a:rPr lang="it-IT" b="0" dirty="0" smtClean="0">
                <a:solidFill>
                  <a:schemeClr val="tx2">
                    <a:lumMod val="75000"/>
                  </a:schemeClr>
                </a:solidFill>
                <a:latin typeface="Trebuchet MS" panose="020B0603020202020204" pitchFamily="34" charset="0"/>
              </a:rPr>
              <a:t>insieme si costruisce con uno sguardo prospettico.</a:t>
            </a:r>
            <a:endParaRPr lang="it-IT" b="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b="1" i="0" dirty="0" smtClean="0"/>
          </a:p>
          <a:p>
            <a:endParaRPr lang="it-IT" dirty="0"/>
          </a:p>
        </p:txBody>
      </p:sp>
      <p:sp>
        <p:nvSpPr>
          <p:cNvPr id="4" name="Segnaposto numero diapositiva 3"/>
          <p:cNvSpPr>
            <a:spLocks noGrp="1"/>
          </p:cNvSpPr>
          <p:nvPr>
            <p:ph type="sldNum" sz="quarter" idx="10"/>
          </p:nvPr>
        </p:nvSpPr>
        <p:spPr/>
        <p:txBody>
          <a:bodyPr/>
          <a:lstStyle/>
          <a:p>
            <a:fld id="{30810F76-30D8-4CCB-91AD-CCE3EBCE6013}" type="slidenum">
              <a:rPr lang="it-IT" smtClean="0"/>
              <a:pPr/>
              <a:t>9</a:t>
            </a:fld>
            <a:endParaRPr lang="it-IT"/>
          </a:p>
        </p:txBody>
      </p:sp>
    </p:spTree>
    <p:extLst>
      <p:ext uri="{BB962C8B-B14F-4D97-AF65-F5344CB8AC3E}">
        <p14:creationId xmlns:p14="http://schemas.microsoft.com/office/powerpoint/2010/main" val="292710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a:t>
            </a:r>
            <a:r>
              <a:rPr lang="it-IT" baseline="0" dirty="0" smtClean="0"/>
              <a:t> slide vi permette di vedere il </a:t>
            </a:r>
            <a:r>
              <a:rPr lang="it-IT" b="1" baseline="0" dirty="0" smtClean="0"/>
              <a:t>dinamismo sinodale che si è innestato nella nostra vita ecclesiale</a:t>
            </a:r>
            <a:r>
              <a:rPr lang="it-IT" baseline="0" dirty="0" smtClean="0"/>
              <a:t>. </a:t>
            </a:r>
          </a:p>
          <a:p>
            <a:endParaRPr lang="it-IT" baseline="0" dirty="0" smtClean="0"/>
          </a:p>
          <a:p>
            <a:r>
              <a:rPr lang="it-IT" baseline="0" dirty="0" smtClean="0"/>
              <a:t>Questo stile chiarisce ulteriormente </a:t>
            </a:r>
            <a:r>
              <a:rPr lang="it-IT" b="1" baseline="0" dirty="0" smtClean="0"/>
              <a:t>l’idea del laboratorio pastorale permanente. </a:t>
            </a:r>
            <a:endParaRPr lang="it-IT" b="1" dirty="0" smtClean="0"/>
          </a:p>
          <a:p>
            <a:endParaRPr lang="it-IT" dirty="0"/>
          </a:p>
        </p:txBody>
      </p:sp>
      <p:sp>
        <p:nvSpPr>
          <p:cNvPr id="4" name="Segnaposto numero diapositiva 3"/>
          <p:cNvSpPr>
            <a:spLocks noGrp="1"/>
          </p:cNvSpPr>
          <p:nvPr>
            <p:ph type="sldNum" sz="quarter" idx="10"/>
          </p:nvPr>
        </p:nvSpPr>
        <p:spPr/>
        <p:txBody>
          <a:bodyPr/>
          <a:lstStyle/>
          <a:p>
            <a:fld id="{BF3EC686-22AB-4649-85B4-CAAF2798D32F}" type="slidenum">
              <a:rPr lang="it-IT" smtClean="0"/>
              <a:t>10</a:t>
            </a:fld>
            <a:endParaRPr lang="it-IT"/>
          </a:p>
        </p:txBody>
      </p:sp>
    </p:spTree>
    <p:extLst>
      <p:ext uri="{BB962C8B-B14F-4D97-AF65-F5344CB8AC3E}">
        <p14:creationId xmlns:p14="http://schemas.microsoft.com/office/powerpoint/2010/main" val="32422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347828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21376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2520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76880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32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96401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392276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6306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28008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6AC6DA-1919-4F3B-83E5-E83E9E9626C6}" type="datetimeFigureOut">
              <a:rPr lang="it-IT" smtClean="0"/>
              <a:t>18/06/15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92549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C6AC6DA-1919-4F3B-83E5-E83E9E9626C6}" type="datetimeFigureOut">
              <a:rPr lang="it-IT" smtClean="0"/>
              <a:t>18/06/15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86800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C6AC6DA-1919-4F3B-83E5-E83E9E9626C6}" type="datetimeFigureOut">
              <a:rPr lang="it-IT" smtClean="0"/>
              <a:t>18/06/15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69761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C6AC6DA-1919-4F3B-83E5-E83E9E9626C6}" type="datetimeFigureOut">
              <a:rPr lang="it-IT" smtClean="0"/>
              <a:t>18/06/15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18034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AC6DA-1919-4F3B-83E5-E83E9E9626C6}" type="datetimeFigureOut">
              <a:rPr lang="it-IT" smtClean="0"/>
              <a:t>18/06/15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401328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C6AC6DA-1919-4F3B-83E5-E83E9E9626C6}" type="datetimeFigureOut">
              <a:rPr lang="it-IT" smtClean="0"/>
              <a:t>18/06/15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8922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C6AC6DA-1919-4F3B-83E5-E83E9E9626C6}" type="datetimeFigureOut">
              <a:rPr lang="it-IT" smtClean="0"/>
              <a:t>18/06/15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55FDC9-74FC-40CC-A0C8-C7E9A3CD7613}" type="slidenum">
              <a:rPr lang="it-IT" smtClean="0"/>
              <a:t>‹n.›</a:t>
            </a:fld>
            <a:endParaRPr lang="it-IT"/>
          </a:p>
        </p:txBody>
      </p:sp>
    </p:spTree>
    <p:extLst>
      <p:ext uri="{BB962C8B-B14F-4D97-AF65-F5344CB8AC3E}">
        <p14:creationId xmlns:p14="http://schemas.microsoft.com/office/powerpoint/2010/main" val="286600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6AC6DA-1919-4F3B-83E5-E83E9E9626C6}" type="datetimeFigureOut">
              <a:rPr lang="it-IT" smtClean="0"/>
              <a:t>18/06/15</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255FDC9-74FC-40CC-A0C8-C7E9A3CD7613}" type="slidenum">
              <a:rPr lang="it-IT" smtClean="0"/>
              <a:t>‹n.›</a:t>
            </a:fld>
            <a:endParaRPr lang="it-IT"/>
          </a:p>
        </p:txBody>
      </p:sp>
    </p:spTree>
    <p:extLst>
      <p:ext uri="{BB962C8B-B14F-4D97-AF65-F5344CB8AC3E}">
        <p14:creationId xmlns:p14="http://schemas.microsoft.com/office/powerpoint/2010/main" val="848480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40.jpe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hyperlink" Target="http://www.google.it/url?sa=i&amp;rct=j&amp;q=&amp;esrc=s&amp;source=images&amp;cd=&amp;cad=rja&amp;uact=8&amp;ved=0CAcQjRxqFQoTCPG324K4h8YCFcJyFAodqx4Akg&amp;url=http://www.salvoldi.org/index.php?id=242&amp;ei=nmN5VfHwNMLlUau9gJAJ&amp;bvm=bv.95277229,d.d24&amp;psig=AFQjCNH7meFDGfyEOF1iCi4sVPJHnwtxKw&amp;ust=1434105115355614" TargetMode="External"/><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28.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4.jpeg"/><Relationship Id="rId10"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8769" y="850307"/>
            <a:ext cx="6347713" cy="1320800"/>
          </a:xfrm>
        </p:spPr>
        <p:txBody>
          <a:bodyPr>
            <a:normAutofit fontScale="90000"/>
          </a:bodyPr>
          <a:lstStyle/>
          <a:p>
            <a:r>
              <a:rPr lang="it-IT" sz="2700" b="1" dirty="0">
                <a:solidFill>
                  <a:schemeClr val="accent2">
                    <a:lumMod val="50000"/>
                  </a:schemeClr>
                </a:solidFill>
              </a:rPr>
              <a:t>Arcidiocesi di Salerno Campagna Acerno</a:t>
            </a:r>
            <a:r>
              <a:rPr lang="it-IT" dirty="0"/>
              <a:t/>
            </a:r>
            <a:br>
              <a:rPr lang="it-IT" dirty="0"/>
            </a:br>
            <a:r>
              <a:rPr lang="it-IT" b="1" dirty="0" smtClean="0">
                <a:solidFill>
                  <a:schemeClr val="accent5">
                    <a:lumMod val="75000"/>
                  </a:schemeClr>
                </a:solidFill>
                <a:effectLst>
                  <a:outerShdw blurRad="38100" dist="38100" dir="2700000" algn="tl">
                    <a:srgbClr val="000000">
                      <a:alpha val="43137"/>
                    </a:srgbClr>
                  </a:outerShdw>
                </a:effectLst>
              </a:rPr>
              <a:t>CONVEGNO </a:t>
            </a:r>
            <a:r>
              <a:rPr lang="it-IT" b="1" dirty="0">
                <a:solidFill>
                  <a:schemeClr val="accent5">
                    <a:lumMod val="75000"/>
                  </a:schemeClr>
                </a:solidFill>
                <a:effectLst>
                  <a:outerShdw blurRad="38100" dist="38100" dir="2700000" algn="tl">
                    <a:srgbClr val="000000">
                      <a:alpha val="43137"/>
                    </a:srgbClr>
                  </a:outerShdw>
                </a:effectLst>
              </a:rPr>
              <a:t>PASTORALE </a:t>
            </a:r>
            <a:r>
              <a:rPr lang="it-IT" b="1" dirty="0" smtClean="0">
                <a:solidFill>
                  <a:schemeClr val="accent5">
                    <a:lumMod val="75000"/>
                  </a:schemeClr>
                </a:solidFill>
                <a:effectLst>
                  <a:outerShdw blurRad="38100" dist="38100" dir="2700000" algn="tl">
                    <a:srgbClr val="000000">
                      <a:alpha val="43137"/>
                    </a:srgbClr>
                  </a:outerShdw>
                </a:effectLst>
              </a:rPr>
              <a:t>DIOCESANO</a:t>
            </a:r>
            <a:r>
              <a:rPr lang="it-IT" dirty="0"/>
              <a:t/>
            </a:r>
            <a:br>
              <a:rPr lang="it-IT" dirty="0"/>
            </a:br>
            <a:r>
              <a:rPr lang="it-IT" b="1" dirty="0">
                <a:solidFill>
                  <a:schemeClr val="accent2">
                    <a:lumMod val="50000"/>
                  </a:schemeClr>
                </a:solidFill>
              </a:rPr>
              <a:t>16-17-18 giugno 2015</a:t>
            </a:r>
            <a:r>
              <a:rPr lang="it-IT" dirty="0"/>
              <a:t/>
            </a:r>
            <a:br>
              <a:rPr lang="it-IT" dirty="0"/>
            </a:br>
            <a:endParaRPr lang="it-IT" dirty="0"/>
          </a:p>
        </p:txBody>
      </p:sp>
      <p:sp>
        <p:nvSpPr>
          <p:cNvPr id="3" name="Segnaposto contenuto 2"/>
          <p:cNvSpPr>
            <a:spLocks noGrp="1"/>
          </p:cNvSpPr>
          <p:nvPr>
            <p:ph idx="1"/>
          </p:nvPr>
        </p:nvSpPr>
        <p:spPr>
          <a:xfrm>
            <a:off x="-324544" y="3859990"/>
            <a:ext cx="8207081" cy="2815813"/>
          </a:xfrm>
        </p:spPr>
        <p:txBody>
          <a:bodyPr/>
          <a:lstStyle/>
          <a:p>
            <a:pPr marL="0" indent="0" algn="ctr">
              <a:spcBef>
                <a:spcPts val="0"/>
              </a:spcBef>
              <a:buNone/>
            </a:pPr>
            <a:r>
              <a:rPr lang="it-IT" sz="4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it-IT" sz="4000" b="1" i="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Scoperchiarono il tetto </a:t>
            </a:r>
            <a:endParaRPr lang="it-IT" sz="4000" b="1" i="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spcBef>
                <a:spcPts val="0"/>
              </a:spcBef>
              <a:buNone/>
            </a:pPr>
            <a:r>
              <a:rPr lang="it-IT" sz="4000" b="1" i="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dalla </a:t>
            </a:r>
            <a:r>
              <a:rPr lang="it-IT" sz="4000" b="1" i="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parte dov’era Gesù</a:t>
            </a:r>
            <a:r>
              <a:rPr lang="it-IT" sz="40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it-IT" sz="40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spcBef>
                <a:spcPts val="0"/>
              </a:spcBef>
              <a:buNone/>
            </a:pPr>
            <a:r>
              <a:rPr lang="it-IT" sz="32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it-IT" sz="3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Mc 2,4)</a:t>
            </a:r>
            <a:endParaRPr lang="it-IT" sz="3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buNone/>
            </a:pPr>
            <a:r>
              <a:rPr lang="it-IT" sz="32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it-IT" sz="32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Sinodalità</a:t>
            </a:r>
            <a:r>
              <a:rPr lang="it-IT" sz="32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it-IT"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Conversione – Missione</a:t>
            </a:r>
            <a:endParaRPr lang="it-IT" sz="3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grpSp>
        <p:nvGrpSpPr>
          <p:cNvPr id="5" name="Gruppo 4"/>
          <p:cNvGrpSpPr>
            <a:grpSpLocks/>
          </p:cNvGrpSpPr>
          <p:nvPr/>
        </p:nvGrpSpPr>
        <p:grpSpPr bwMode="auto">
          <a:xfrm rot="645573">
            <a:off x="5547415" y="1450270"/>
            <a:ext cx="3347864" cy="2979829"/>
            <a:chOff x="1725" y="4252"/>
            <a:chExt cx="3149" cy="2601"/>
          </a:xfrm>
        </p:grpSpPr>
        <p:sp>
          <p:nvSpPr>
            <p:cNvPr id="6" name="Freeform 3"/>
            <p:cNvSpPr>
              <a:spLocks/>
            </p:cNvSpPr>
            <p:nvPr/>
          </p:nvSpPr>
          <p:spPr bwMode="auto">
            <a:xfrm>
              <a:off x="1725" y="4496"/>
              <a:ext cx="1552" cy="570"/>
            </a:xfrm>
            <a:custGeom>
              <a:avLst/>
              <a:gdLst>
                <a:gd name="T0" fmla="+- 0 1985 1725"/>
                <a:gd name="T1" fmla="*/ T0 w 1552"/>
                <a:gd name="T2" fmla="+- 0 4753 4496"/>
                <a:gd name="T3" fmla="*/ 4753 h 570"/>
                <a:gd name="T4" fmla="+- 0 1919 1725"/>
                <a:gd name="T5" fmla="*/ T4 w 1552"/>
                <a:gd name="T6" fmla="+- 0 4817 4496"/>
                <a:gd name="T7" fmla="*/ 4817 h 570"/>
                <a:gd name="T8" fmla="+- 0 1862 1725"/>
                <a:gd name="T9" fmla="*/ T8 w 1552"/>
                <a:gd name="T10" fmla="+- 0 4875 4496"/>
                <a:gd name="T11" fmla="*/ 4875 h 570"/>
                <a:gd name="T12" fmla="+- 0 1813 1725"/>
                <a:gd name="T13" fmla="*/ T12 w 1552"/>
                <a:gd name="T14" fmla="+- 0 4925 4496"/>
                <a:gd name="T15" fmla="*/ 4925 h 570"/>
                <a:gd name="T16" fmla="+- 0 1774 1725"/>
                <a:gd name="T17" fmla="*/ T16 w 1552"/>
                <a:gd name="T18" fmla="+- 0 4968 4496"/>
                <a:gd name="T19" fmla="*/ 4968 h 570"/>
                <a:gd name="T20" fmla="+- 0 1729 1725"/>
                <a:gd name="T21" fmla="*/ T20 w 1552"/>
                <a:gd name="T22" fmla="+- 0 5031 4496"/>
                <a:gd name="T23" fmla="*/ 5031 h 570"/>
                <a:gd name="T24" fmla="+- 0 1725 1725"/>
                <a:gd name="T25" fmla="*/ T24 w 1552"/>
                <a:gd name="T26" fmla="+- 0 5051 4496"/>
                <a:gd name="T27" fmla="*/ 5051 h 570"/>
                <a:gd name="T28" fmla="+- 0 1735 1725"/>
                <a:gd name="T29" fmla="*/ T28 w 1552"/>
                <a:gd name="T30" fmla="+- 0 5062 4496"/>
                <a:gd name="T31" fmla="*/ 5062 h 570"/>
                <a:gd name="T32" fmla="+- 0 1760 1725"/>
                <a:gd name="T33" fmla="*/ T32 w 1552"/>
                <a:gd name="T34" fmla="+- 0 5066 4496"/>
                <a:gd name="T35" fmla="*/ 5066 h 570"/>
                <a:gd name="T36" fmla="+- 0 1800 1725"/>
                <a:gd name="T37" fmla="*/ T36 w 1552"/>
                <a:gd name="T38" fmla="+- 0 5060 4496"/>
                <a:gd name="T39" fmla="*/ 5060 h 570"/>
                <a:gd name="T40" fmla="+- 0 1857 1725"/>
                <a:gd name="T41" fmla="*/ T40 w 1552"/>
                <a:gd name="T42" fmla="+- 0 5046 4496"/>
                <a:gd name="T43" fmla="*/ 5046 h 570"/>
                <a:gd name="T44" fmla="+- 0 1932 1725"/>
                <a:gd name="T45" fmla="*/ T44 w 1552"/>
                <a:gd name="T46" fmla="+- 0 5023 4496"/>
                <a:gd name="T47" fmla="*/ 5023 h 570"/>
                <a:gd name="T48" fmla="+- 0 2025 1725"/>
                <a:gd name="T49" fmla="*/ T48 w 1552"/>
                <a:gd name="T50" fmla="+- 0 4991 4496"/>
                <a:gd name="T51" fmla="*/ 4991 h 570"/>
                <a:gd name="T52" fmla="+- 0 2138 1725"/>
                <a:gd name="T53" fmla="*/ T52 w 1552"/>
                <a:gd name="T54" fmla="+- 0 4950 4496"/>
                <a:gd name="T55" fmla="*/ 4950 h 570"/>
                <a:gd name="T56" fmla="+- 0 2271 1725"/>
                <a:gd name="T57" fmla="*/ T56 w 1552"/>
                <a:gd name="T58" fmla="+- 0 4899 4496"/>
                <a:gd name="T59" fmla="*/ 4899 h 570"/>
                <a:gd name="T60" fmla="+- 0 2425 1725"/>
                <a:gd name="T61" fmla="*/ T60 w 1552"/>
                <a:gd name="T62" fmla="+- 0 4839 4496"/>
                <a:gd name="T63" fmla="*/ 4839 h 570"/>
                <a:gd name="T64" fmla="+- 0 2602 1725"/>
                <a:gd name="T65" fmla="*/ T64 w 1552"/>
                <a:gd name="T66" fmla="+- 0 4768 4496"/>
                <a:gd name="T67" fmla="*/ 4768 h 570"/>
                <a:gd name="T68" fmla="+- 0 2803 1725"/>
                <a:gd name="T69" fmla="*/ T68 w 1552"/>
                <a:gd name="T70" fmla="+- 0 4688 4496"/>
                <a:gd name="T71" fmla="*/ 4688 h 570"/>
                <a:gd name="T72" fmla="+- 0 3027 1725"/>
                <a:gd name="T73" fmla="*/ T72 w 1552"/>
                <a:gd name="T74" fmla="+- 0 4597 4496"/>
                <a:gd name="T75" fmla="*/ 4597 h 570"/>
                <a:gd name="T76" fmla="+- 0 3278 1725"/>
                <a:gd name="T77" fmla="*/ T76 w 1552"/>
                <a:gd name="T78" fmla="+- 0 4496 4496"/>
                <a:gd name="T79" fmla="*/ 4496 h 570"/>
                <a:gd name="T80" fmla="+- 0 1985 1725"/>
                <a:gd name="T81" fmla="*/ T80 w 1552"/>
                <a:gd name="T82" fmla="+- 0 4753 4496"/>
                <a:gd name="T83" fmla="*/ 4753 h 5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552" h="570">
                  <a:moveTo>
                    <a:pt x="260" y="257"/>
                  </a:moveTo>
                  <a:lnTo>
                    <a:pt x="194" y="321"/>
                  </a:lnTo>
                  <a:lnTo>
                    <a:pt x="137" y="379"/>
                  </a:lnTo>
                  <a:lnTo>
                    <a:pt x="88" y="429"/>
                  </a:lnTo>
                  <a:lnTo>
                    <a:pt x="49" y="472"/>
                  </a:lnTo>
                  <a:lnTo>
                    <a:pt x="4" y="535"/>
                  </a:lnTo>
                  <a:lnTo>
                    <a:pt x="0" y="555"/>
                  </a:lnTo>
                  <a:lnTo>
                    <a:pt x="10" y="566"/>
                  </a:lnTo>
                  <a:lnTo>
                    <a:pt x="35" y="570"/>
                  </a:lnTo>
                  <a:lnTo>
                    <a:pt x="75" y="564"/>
                  </a:lnTo>
                  <a:lnTo>
                    <a:pt x="132" y="550"/>
                  </a:lnTo>
                  <a:lnTo>
                    <a:pt x="207" y="527"/>
                  </a:lnTo>
                  <a:lnTo>
                    <a:pt x="300" y="495"/>
                  </a:lnTo>
                  <a:lnTo>
                    <a:pt x="413" y="454"/>
                  </a:lnTo>
                  <a:lnTo>
                    <a:pt x="546" y="403"/>
                  </a:lnTo>
                  <a:lnTo>
                    <a:pt x="700" y="343"/>
                  </a:lnTo>
                  <a:lnTo>
                    <a:pt x="877" y="272"/>
                  </a:lnTo>
                  <a:lnTo>
                    <a:pt x="1078" y="192"/>
                  </a:lnTo>
                  <a:lnTo>
                    <a:pt x="1302" y="101"/>
                  </a:lnTo>
                  <a:lnTo>
                    <a:pt x="1553" y="0"/>
                  </a:lnTo>
                  <a:lnTo>
                    <a:pt x="260" y="25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7" name="Freeform 4"/>
            <p:cNvSpPr>
              <a:spLocks/>
            </p:cNvSpPr>
            <p:nvPr/>
          </p:nvSpPr>
          <p:spPr bwMode="auto">
            <a:xfrm>
              <a:off x="1725" y="4496"/>
              <a:ext cx="1552" cy="570"/>
            </a:xfrm>
            <a:custGeom>
              <a:avLst/>
              <a:gdLst>
                <a:gd name="T0" fmla="+- 0 1985 1725"/>
                <a:gd name="T1" fmla="*/ T0 w 1552"/>
                <a:gd name="T2" fmla="+- 0 4753 4496"/>
                <a:gd name="T3" fmla="*/ 4753 h 570"/>
                <a:gd name="T4" fmla="+- 0 1919 1725"/>
                <a:gd name="T5" fmla="*/ T4 w 1552"/>
                <a:gd name="T6" fmla="+- 0 4817 4496"/>
                <a:gd name="T7" fmla="*/ 4817 h 570"/>
                <a:gd name="T8" fmla="+- 0 1862 1725"/>
                <a:gd name="T9" fmla="*/ T8 w 1552"/>
                <a:gd name="T10" fmla="+- 0 4875 4496"/>
                <a:gd name="T11" fmla="*/ 4875 h 570"/>
                <a:gd name="T12" fmla="+- 0 1813 1725"/>
                <a:gd name="T13" fmla="*/ T12 w 1552"/>
                <a:gd name="T14" fmla="+- 0 4925 4496"/>
                <a:gd name="T15" fmla="*/ 4925 h 570"/>
                <a:gd name="T16" fmla="+- 0 1774 1725"/>
                <a:gd name="T17" fmla="*/ T16 w 1552"/>
                <a:gd name="T18" fmla="+- 0 4968 4496"/>
                <a:gd name="T19" fmla="*/ 4968 h 570"/>
                <a:gd name="T20" fmla="+- 0 1746 1725"/>
                <a:gd name="T21" fmla="*/ T20 w 1552"/>
                <a:gd name="T22" fmla="+- 0 5004 4496"/>
                <a:gd name="T23" fmla="*/ 5004 h 570"/>
                <a:gd name="T24" fmla="+- 0 1725 1725"/>
                <a:gd name="T25" fmla="*/ T24 w 1552"/>
                <a:gd name="T26" fmla="+- 0 5051 4496"/>
                <a:gd name="T27" fmla="*/ 5051 h 570"/>
                <a:gd name="T28" fmla="+- 0 1735 1725"/>
                <a:gd name="T29" fmla="*/ T28 w 1552"/>
                <a:gd name="T30" fmla="+- 0 5062 4496"/>
                <a:gd name="T31" fmla="*/ 5062 h 570"/>
                <a:gd name="T32" fmla="+- 0 1760 1725"/>
                <a:gd name="T33" fmla="*/ T32 w 1552"/>
                <a:gd name="T34" fmla="+- 0 5066 4496"/>
                <a:gd name="T35" fmla="*/ 5066 h 570"/>
                <a:gd name="T36" fmla="+- 0 1800 1725"/>
                <a:gd name="T37" fmla="*/ T36 w 1552"/>
                <a:gd name="T38" fmla="+- 0 5060 4496"/>
                <a:gd name="T39" fmla="*/ 5060 h 570"/>
                <a:gd name="T40" fmla="+- 0 1857 1725"/>
                <a:gd name="T41" fmla="*/ T40 w 1552"/>
                <a:gd name="T42" fmla="+- 0 5046 4496"/>
                <a:gd name="T43" fmla="*/ 5046 h 570"/>
                <a:gd name="T44" fmla="+- 0 1932 1725"/>
                <a:gd name="T45" fmla="*/ T44 w 1552"/>
                <a:gd name="T46" fmla="+- 0 5023 4496"/>
                <a:gd name="T47" fmla="*/ 5023 h 570"/>
                <a:gd name="T48" fmla="+- 0 2025 1725"/>
                <a:gd name="T49" fmla="*/ T48 w 1552"/>
                <a:gd name="T50" fmla="+- 0 4991 4496"/>
                <a:gd name="T51" fmla="*/ 4991 h 570"/>
                <a:gd name="T52" fmla="+- 0 2138 1725"/>
                <a:gd name="T53" fmla="*/ T52 w 1552"/>
                <a:gd name="T54" fmla="+- 0 4950 4496"/>
                <a:gd name="T55" fmla="*/ 4950 h 570"/>
                <a:gd name="T56" fmla="+- 0 2271 1725"/>
                <a:gd name="T57" fmla="*/ T56 w 1552"/>
                <a:gd name="T58" fmla="+- 0 4899 4496"/>
                <a:gd name="T59" fmla="*/ 4899 h 570"/>
                <a:gd name="T60" fmla="+- 0 2425 1725"/>
                <a:gd name="T61" fmla="*/ T60 w 1552"/>
                <a:gd name="T62" fmla="+- 0 4839 4496"/>
                <a:gd name="T63" fmla="*/ 4839 h 570"/>
                <a:gd name="T64" fmla="+- 0 2602 1725"/>
                <a:gd name="T65" fmla="*/ T64 w 1552"/>
                <a:gd name="T66" fmla="+- 0 4768 4496"/>
                <a:gd name="T67" fmla="*/ 4768 h 570"/>
                <a:gd name="T68" fmla="+- 0 2803 1725"/>
                <a:gd name="T69" fmla="*/ T68 w 1552"/>
                <a:gd name="T70" fmla="+- 0 4688 4496"/>
                <a:gd name="T71" fmla="*/ 4688 h 570"/>
                <a:gd name="T72" fmla="+- 0 3027 1725"/>
                <a:gd name="T73" fmla="*/ T72 w 1552"/>
                <a:gd name="T74" fmla="+- 0 4597 4496"/>
                <a:gd name="T75" fmla="*/ 4597 h 570"/>
                <a:gd name="T76" fmla="+- 0 3278 1725"/>
                <a:gd name="T77" fmla="*/ T76 w 1552"/>
                <a:gd name="T78" fmla="+- 0 4496 4496"/>
                <a:gd name="T79" fmla="*/ 4496 h 5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552" h="570">
                  <a:moveTo>
                    <a:pt x="260" y="257"/>
                  </a:moveTo>
                  <a:lnTo>
                    <a:pt x="194" y="321"/>
                  </a:lnTo>
                  <a:lnTo>
                    <a:pt x="137" y="379"/>
                  </a:lnTo>
                  <a:lnTo>
                    <a:pt x="88" y="429"/>
                  </a:lnTo>
                  <a:lnTo>
                    <a:pt x="49" y="472"/>
                  </a:lnTo>
                  <a:lnTo>
                    <a:pt x="21" y="508"/>
                  </a:lnTo>
                  <a:lnTo>
                    <a:pt x="0" y="555"/>
                  </a:lnTo>
                  <a:lnTo>
                    <a:pt x="10" y="566"/>
                  </a:lnTo>
                  <a:lnTo>
                    <a:pt x="35" y="570"/>
                  </a:lnTo>
                  <a:lnTo>
                    <a:pt x="75" y="564"/>
                  </a:lnTo>
                  <a:lnTo>
                    <a:pt x="132" y="550"/>
                  </a:lnTo>
                  <a:lnTo>
                    <a:pt x="207" y="527"/>
                  </a:lnTo>
                  <a:lnTo>
                    <a:pt x="300" y="495"/>
                  </a:lnTo>
                  <a:lnTo>
                    <a:pt x="413" y="454"/>
                  </a:lnTo>
                  <a:lnTo>
                    <a:pt x="546" y="403"/>
                  </a:lnTo>
                  <a:lnTo>
                    <a:pt x="700" y="343"/>
                  </a:lnTo>
                  <a:lnTo>
                    <a:pt x="877" y="272"/>
                  </a:lnTo>
                  <a:lnTo>
                    <a:pt x="1078" y="192"/>
                  </a:lnTo>
                  <a:lnTo>
                    <a:pt x="1302" y="101"/>
                  </a:lnTo>
                  <a:lnTo>
                    <a:pt x="1553" y="0"/>
                  </a:lnTo>
                </a:path>
              </a:pathLst>
            </a:custGeom>
            <a:noFill/>
            <a:ln w="25400">
              <a:solidFill>
                <a:srgbClr val="F4894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8" name="Freeform 5"/>
            <p:cNvSpPr>
              <a:spLocks/>
            </p:cNvSpPr>
            <p:nvPr/>
          </p:nvSpPr>
          <p:spPr bwMode="auto">
            <a:xfrm>
              <a:off x="2179" y="4871"/>
              <a:ext cx="283" cy="1572"/>
            </a:xfrm>
            <a:custGeom>
              <a:avLst/>
              <a:gdLst>
                <a:gd name="T0" fmla="+- 0 2397 2179"/>
                <a:gd name="T1" fmla="*/ T0 w 283"/>
                <a:gd name="T2" fmla="+- 0 4871 4871"/>
                <a:gd name="T3" fmla="*/ 4871 h 1572"/>
                <a:gd name="T4" fmla="+- 0 2179 2179"/>
                <a:gd name="T5" fmla="*/ T4 w 283"/>
                <a:gd name="T6" fmla="+- 0 6443 4871"/>
                <a:gd name="T7" fmla="*/ 6443 h 1572"/>
                <a:gd name="T8" fmla="+- 0 2225 2179"/>
                <a:gd name="T9" fmla="*/ T8 w 283"/>
                <a:gd name="T10" fmla="+- 0 6285 4871"/>
                <a:gd name="T11" fmla="*/ 6285 h 1572"/>
                <a:gd name="T12" fmla="+- 0 2267 2179"/>
                <a:gd name="T13" fmla="*/ T12 w 283"/>
                <a:gd name="T14" fmla="+- 0 6142 4871"/>
                <a:gd name="T15" fmla="*/ 6142 h 1572"/>
                <a:gd name="T16" fmla="+- 0 2304 2179"/>
                <a:gd name="T17" fmla="*/ T16 w 283"/>
                <a:gd name="T18" fmla="+- 0 6014 4871"/>
                <a:gd name="T19" fmla="*/ 6014 h 1572"/>
                <a:gd name="T20" fmla="+- 0 2337 2179"/>
                <a:gd name="T21" fmla="*/ T20 w 283"/>
                <a:gd name="T22" fmla="+- 0 5898 4871"/>
                <a:gd name="T23" fmla="*/ 5898 h 1572"/>
                <a:gd name="T24" fmla="+- 0 2366 2179"/>
                <a:gd name="T25" fmla="*/ T24 w 283"/>
                <a:gd name="T26" fmla="+- 0 5795 4871"/>
                <a:gd name="T27" fmla="*/ 5795 h 1572"/>
                <a:gd name="T28" fmla="+- 0 2390 2179"/>
                <a:gd name="T29" fmla="*/ T28 w 283"/>
                <a:gd name="T30" fmla="+- 0 5702 4871"/>
                <a:gd name="T31" fmla="*/ 5702 h 1572"/>
                <a:gd name="T32" fmla="+- 0 2411 2179"/>
                <a:gd name="T33" fmla="*/ T32 w 283"/>
                <a:gd name="T34" fmla="+- 0 5619 4871"/>
                <a:gd name="T35" fmla="*/ 5619 h 1572"/>
                <a:gd name="T36" fmla="+- 0 2428 2179"/>
                <a:gd name="T37" fmla="*/ T36 w 283"/>
                <a:gd name="T38" fmla="+- 0 5544 4871"/>
                <a:gd name="T39" fmla="*/ 5544 h 1572"/>
                <a:gd name="T40" fmla="+- 0 2441 2179"/>
                <a:gd name="T41" fmla="*/ T40 w 283"/>
                <a:gd name="T42" fmla="+- 0 5477 4871"/>
                <a:gd name="T43" fmla="*/ 5477 h 1572"/>
                <a:gd name="T44" fmla="+- 0 2451 2179"/>
                <a:gd name="T45" fmla="*/ T44 w 283"/>
                <a:gd name="T46" fmla="+- 0 5415 4871"/>
                <a:gd name="T47" fmla="*/ 5415 h 1572"/>
                <a:gd name="T48" fmla="+- 0 2457 2179"/>
                <a:gd name="T49" fmla="*/ T48 w 283"/>
                <a:gd name="T50" fmla="+- 0 5359 4871"/>
                <a:gd name="T51" fmla="*/ 5359 h 1572"/>
                <a:gd name="T52" fmla="+- 0 2461 2179"/>
                <a:gd name="T53" fmla="*/ T52 w 283"/>
                <a:gd name="T54" fmla="+- 0 5305 4871"/>
                <a:gd name="T55" fmla="*/ 5305 h 1572"/>
                <a:gd name="T56" fmla="+- 0 2461 2179"/>
                <a:gd name="T57" fmla="*/ T56 w 283"/>
                <a:gd name="T58" fmla="+- 0 5255 4871"/>
                <a:gd name="T59" fmla="*/ 5255 h 1572"/>
                <a:gd name="T60" fmla="+- 0 2459 2179"/>
                <a:gd name="T61" fmla="*/ T60 w 283"/>
                <a:gd name="T62" fmla="+- 0 5205 4871"/>
                <a:gd name="T63" fmla="*/ 5205 h 1572"/>
                <a:gd name="T64" fmla="+- 0 2454 2179"/>
                <a:gd name="T65" fmla="*/ T64 w 283"/>
                <a:gd name="T66" fmla="+- 0 5156 4871"/>
                <a:gd name="T67" fmla="*/ 5156 h 1572"/>
                <a:gd name="T68" fmla="+- 0 2447 2179"/>
                <a:gd name="T69" fmla="*/ T68 w 283"/>
                <a:gd name="T70" fmla="+- 0 5106 4871"/>
                <a:gd name="T71" fmla="*/ 5106 h 1572"/>
                <a:gd name="T72" fmla="+- 0 2438 2179"/>
                <a:gd name="T73" fmla="*/ T72 w 283"/>
                <a:gd name="T74" fmla="+- 0 5053 4871"/>
                <a:gd name="T75" fmla="*/ 5053 h 1572"/>
                <a:gd name="T76" fmla="+- 0 2426 2179"/>
                <a:gd name="T77" fmla="*/ T76 w 283"/>
                <a:gd name="T78" fmla="+- 0 4997 4871"/>
                <a:gd name="T79" fmla="*/ 4997 h 1572"/>
                <a:gd name="T80" fmla="+- 0 2412 2179"/>
                <a:gd name="T81" fmla="*/ T80 w 283"/>
                <a:gd name="T82" fmla="+- 0 4937 4871"/>
                <a:gd name="T83" fmla="*/ 4937 h 1572"/>
                <a:gd name="T84" fmla="+- 0 2397 2179"/>
                <a:gd name="T85" fmla="*/ T84 w 283"/>
                <a:gd name="T86" fmla="+- 0 4871 4871"/>
                <a:gd name="T87" fmla="*/ 4871 h 15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83" h="1572">
                  <a:moveTo>
                    <a:pt x="218" y="0"/>
                  </a:moveTo>
                  <a:lnTo>
                    <a:pt x="0" y="1572"/>
                  </a:lnTo>
                  <a:lnTo>
                    <a:pt x="46" y="1414"/>
                  </a:lnTo>
                  <a:lnTo>
                    <a:pt x="88" y="1271"/>
                  </a:lnTo>
                  <a:lnTo>
                    <a:pt x="125" y="1143"/>
                  </a:lnTo>
                  <a:lnTo>
                    <a:pt x="158" y="1027"/>
                  </a:lnTo>
                  <a:lnTo>
                    <a:pt x="187" y="924"/>
                  </a:lnTo>
                  <a:lnTo>
                    <a:pt x="211" y="831"/>
                  </a:lnTo>
                  <a:lnTo>
                    <a:pt x="232" y="748"/>
                  </a:lnTo>
                  <a:lnTo>
                    <a:pt x="249" y="673"/>
                  </a:lnTo>
                  <a:lnTo>
                    <a:pt x="262" y="606"/>
                  </a:lnTo>
                  <a:lnTo>
                    <a:pt x="272" y="544"/>
                  </a:lnTo>
                  <a:lnTo>
                    <a:pt x="278" y="488"/>
                  </a:lnTo>
                  <a:lnTo>
                    <a:pt x="282" y="434"/>
                  </a:lnTo>
                  <a:lnTo>
                    <a:pt x="282" y="384"/>
                  </a:lnTo>
                  <a:lnTo>
                    <a:pt x="280" y="334"/>
                  </a:lnTo>
                  <a:lnTo>
                    <a:pt x="275" y="285"/>
                  </a:lnTo>
                  <a:lnTo>
                    <a:pt x="268" y="235"/>
                  </a:lnTo>
                  <a:lnTo>
                    <a:pt x="259" y="182"/>
                  </a:lnTo>
                  <a:lnTo>
                    <a:pt x="247" y="126"/>
                  </a:lnTo>
                  <a:lnTo>
                    <a:pt x="233" y="66"/>
                  </a:lnTo>
                  <a:lnTo>
                    <a:pt x="218"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9" name="Freeform 6"/>
            <p:cNvSpPr>
              <a:spLocks/>
            </p:cNvSpPr>
            <p:nvPr/>
          </p:nvSpPr>
          <p:spPr bwMode="auto">
            <a:xfrm>
              <a:off x="2179" y="4871"/>
              <a:ext cx="283" cy="1572"/>
            </a:xfrm>
            <a:custGeom>
              <a:avLst/>
              <a:gdLst>
                <a:gd name="T0" fmla="+- 0 2397 2179"/>
                <a:gd name="T1" fmla="*/ T0 w 283"/>
                <a:gd name="T2" fmla="+- 0 4871 4871"/>
                <a:gd name="T3" fmla="*/ 4871 h 1572"/>
                <a:gd name="T4" fmla="+- 0 2412 2179"/>
                <a:gd name="T5" fmla="*/ T4 w 283"/>
                <a:gd name="T6" fmla="+- 0 4937 4871"/>
                <a:gd name="T7" fmla="*/ 4937 h 1572"/>
                <a:gd name="T8" fmla="+- 0 2426 2179"/>
                <a:gd name="T9" fmla="*/ T8 w 283"/>
                <a:gd name="T10" fmla="+- 0 4997 4871"/>
                <a:gd name="T11" fmla="*/ 4997 h 1572"/>
                <a:gd name="T12" fmla="+- 0 2438 2179"/>
                <a:gd name="T13" fmla="*/ T12 w 283"/>
                <a:gd name="T14" fmla="+- 0 5053 4871"/>
                <a:gd name="T15" fmla="*/ 5053 h 1572"/>
                <a:gd name="T16" fmla="+- 0 2447 2179"/>
                <a:gd name="T17" fmla="*/ T16 w 283"/>
                <a:gd name="T18" fmla="+- 0 5106 4871"/>
                <a:gd name="T19" fmla="*/ 5106 h 1572"/>
                <a:gd name="T20" fmla="+- 0 2454 2179"/>
                <a:gd name="T21" fmla="*/ T20 w 283"/>
                <a:gd name="T22" fmla="+- 0 5156 4871"/>
                <a:gd name="T23" fmla="*/ 5156 h 1572"/>
                <a:gd name="T24" fmla="+- 0 2459 2179"/>
                <a:gd name="T25" fmla="*/ T24 w 283"/>
                <a:gd name="T26" fmla="+- 0 5205 4871"/>
                <a:gd name="T27" fmla="*/ 5205 h 1572"/>
                <a:gd name="T28" fmla="+- 0 2461 2179"/>
                <a:gd name="T29" fmla="*/ T28 w 283"/>
                <a:gd name="T30" fmla="+- 0 5255 4871"/>
                <a:gd name="T31" fmla="*/ 5255 h 1572"/>
                <a:gd name="T32" fmla="+- 0 2461 2179"/>
                <a:gd name="T33" fmla="*/ T32 w 283"/>
                <a:gd name="T34" fmla="+- 0 5305 4871"/>
                <a:gd name="T35" fmla="*/ 5305 h 1572"/>
                <a:gd name="T36" fmla="+- 0 2457 2179"/>
                <a:gd name="T37" fmla="*/ T36 w 283"/>
                <a:gd name="T38" fmla="+- 0 5359 4871"/>
                <a:gd name="T39" fmla="*/ 5359 h 1572"/>
                <a:gd name="T40" fmla="+- 0 2451 2179"/>
                <a:gd name="T41" fmla="*/ T40 w 283"/>
                <a:gd name="T42" fmla="+- 0 5415 4871"/>
                <a:gd name="T43" fmla="*/ 5415 h 1572"/>
                <a:gd name="T44" fmla="+- 0 2441 2179"/>
                <a:gd name="T45" fmla="*/ T44 w 283"/>
                <a:gd name="T46" fmla="+- 0 5477 4871"/>
                <a:gd name="T47" fmla="*/ 5477 h 1572"/>
                <a:gd name="T48" fmla="+- 0 2428 2179"/>
                <a:gd name="T49" fmla="*/ T48 w 283"/>
                <a:gd name="T50" fmla="+- 0 5544 4871"/>
                <a:gd name="T51" fmla="*/ 5544 h 1572"/>
                <a:gd name="T52" fmla="+- 0 2411 2179"/>
                <a:gd name="T53" fmla="*/ T52 w 283"/>
                <a:gd name="T54" fmla="+- 0 5619 4871"/>
                <a:gd name="T55" fmla="*/ 5619 h 1572"/>
                <a:gd name="T56" fmla="+- 0 2390 2179"/>
                <a:gd name="T57" fmla="*/ T56 w 283"/>
                <a:gd name="T58" fmla="+- 0 5702 4871"/>
                <a:gd name="T59" fmla="*/ 5702 h 1572"/>
                <a:gd name="T60" fmla="+- 0 2366 2179"/>
                <a:gd name="T61" fmla="*/ T60 w 283"/>
                <a:gd name="T62" fmla="+- 0 5795 4871"/>
                <a:gd name="T63" fmla="*/ 5795 h 1572"/>
                <a:gd name="T64" fmla="+- 0 2337 2179"/>
                <a:gd name="T65" fmla="*/ T64 w 283"/>
                <a:gd name="T66" fmla="+- 0 5898 4871"/>
                <a:gd name="T67" fmla="*/ 5898 h 1572"/>
                <a:gd name="T68" fmla="+- 0 2304 2179"/>
                <a:gd name="T69" fmla="*/ T68 w 283"/>
                <a:gd name="T70" fmla="+- 0 6014 4871"/>
                <a:gd name="T71" fmla="*/ 6014 h 1572"/>
                <a:gd name="T72" fmla="+- 0 2267 2179"/>
                <a:gd name="T73" fmla="*/ T72 w 283"/>
                <a:gd name="T74" fmla="+- 0 6142 4871"/>
                <a:gd name="T75" fmla="*/ 6142 h 1572"/>
                <a:gd name="T76" fmla="+- 0 2225 2179"/>
                <a:gd name="T77" fmla="*/ T76 w 283"/>
                <a:gd name="T78" fmla="+- 0 6285 4871"/>
                <a:gd name="T79" fmla="*/ 6285 h 1572"/>
                <a:gd name="T80" fmla="+- 0 2179 2179"/>
                <a:gd name="T81" fmla="*/ T80 w 283"/>
                <a:gd name="T82" fmla="+- 0 6443 4871"/>
                <a:gd name="T83" fmla="*/ 6443 h 15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83" h="1572">
                  <a:moveTo>
                    <a:pt x="218" y="0"/>
                  </a:moveTo>
                  <a:lnTo>
                    <a:pt x="233" y="66"/>
                  </a:lnTo>
                  <a:lnTo>
                    <a:pt x="247" y="126"/>
                  </a:lnTo>
                  <a:lnTo>
                    <a:pt x="259" y="182"/>
                  </a:lnTo>
                  <a:lnTo>
                    <a:pt x="268" y="235"/>
                  </a:lnTo>
                  <a:lnTo>
                    <a:pt x="275" y="285"/>
                  </a:lnTo>
                  <a:lnTo>
                    <a:pt x="280" y="334"/>
                  </a:lnTo>
                  <a:lnTo>
                    <a:pt x="282" y="384"/>
                  </a:lnTo>
                  <a:lnTo>
                    <a:pt x="282" y="434"/>
                  </a:lnTo>
                  <a:lnTo>
                    <a:pt x="278" y="488"/>
                  </a:lnTo>
                  <a:lnTo>
                    <a:pt x="272" y="544"/>
                  </a:lnTo>
                  <a:lnTo>
                    <a:pt x="262" y="606"/>
                  </a:lnTo>
                  <a:lnTo>
                    <a:pt x="249" y="673"/>
                  </a:lnTo>
                  <a:lnTo>
                    <a:pt x="232" y="748"/>
                  </a:lnTo>
                  <a:lnTo>
                    <a:pt x="211" y="831"/>
                  </a:lnTo>
                  <a:lnTo>
                    <a:pt x="187" y="924"/>
                  </a:lnTo>
                  <a:lnTo>
                    <a:pt x="158" y="1027"/>
                  </a:lnTo>
                  <a:lnTo>
                    <a:pt x="125" y="1143"/>
                  </a:lnTo>
                  <a:lnTo>
                    <a:pt x="88" y="1271"/>
                  </a:lnTo>
                  <a:lnTo>
                    <a:pt x="46" y="1414"/>
                  </a:lnTo>
                  <a:lnTo>
                    <a:pt x="0" y="1572"/>
                  </a:lnTo>
                </a:path>
              </a:pathLst>
            </a:custGeom>
            <a:noFill/>
            <a:ln w="25400">
              <a:solidFill>
                <a:srgbClr val="F4894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0" name="Freeform 7"/>
            <p:cNvSpPr>
              <a:spLocks/>
            </p:cNvSpPr>
            <p:nvPr/>
          </p:nvSpPr>
          <p:spPr bwMode="auto">
            <a:xfrm>
              <a:off x="2201" y="4284"/>
              <a:ext cx="288" cy="411"/>
            </a:xfrm>
            <a:custGeom>
              <a:avLst/>
              <a:gdLst>
                <a:gd name="T0" fmla="+- 0 2490 2201"/>
                <a:gd name="T1" fmla="*/ T0 w 288"/>
                <a:gd name="T2" fmla="+- 0 4490 4284"/>
                <a:gd name="T3" fmla="*/ 4490 h 411"/>
                <a:gd name="T4" fmla="+- 0 2490 2201"/>
                <a:gd name="T5" fmla="*/ T4 w 288"/>
                <a:gd name="T6" fmla="+- 0 4475 4284"/>
                <a:gd name="T7" fmla="*/ 4475 h 411"/>
                <a:gd name="T8" fmla="+- 0 2487 2201"/>
                <a:gd name="T9" fmla="*/ T8 w 288"/>
                <a:gd name="T10" fmla="+- 0 4449 4284"/>
                <a:gd name="T11" fmla="*/ 4449 h 411"/>
                <a:gd name="T12" fmla="+- 0 2482 2201"/>
                <a:gd name="T13" fmla="*/ T12 w 288"/>
                <a:gd name="T14" fmla="+- 0 4424 4284"/>
                <a:gd name="T15" fmla="*/ 4424 h 411"/>
                <a:gd name="T16" fmla="+- 0 2476 2201"/>
                <a:gd name="T17" fmla="*/ T16 w 288"/>
                <a:gd name="T18" fmla="+- 0 4400 4284"/>
                <a:gd name="T19" fmla="*/ 4400 h 411"/>
                <a:gd name="T20" fmla="+- 0 2467 2201"/>
                <a:gd name="T21" fmla="*/ T20 w 288"/>
                <a:gd name="T22" fmla="+- 0 4378 4284"/>
                <a:gd name="T23" fmla="*/ 4378 h 411"/>
                <a:gd name="T24" fmla="+- 0 2456 2201"/>
                <a:gd name="T25" fmla="*/ T24 w 288"/>
                <a:gd name="T26" fmla="+- 0 4358 4284"/>
                <a:gd name="T27" fmla="*/ 4358 h 411"/>
                <a:gd name="T28" fmla="+- 0 2444 2201"/>
                <a:gd name="T29" fmla="*/ T28 w 288"/>
                <a:gd name="T30" fmla="+- 0 4340 4284"/>
                <a:gd name="T31" fmla="*/ 4340 h 411"/>
                <a:gd name="T32" fmla="+- 0 2431 2201"/>
                <a:gd name="T33" fmla="*/ T32 w 288"/>
                <a:gd name="T34" fmla="+- 0 4324 4284"/>
                <a:gd name="T35" fmla="*/ 4324 h 411"/>
                <a:gd name="T36" fmla="+- 0 2416 2201"/>
                <a:gd name="T37" fmla="*/ T36 w 288"/>
                <a:gd name="T38" fmla="+- 0 4310 4284"/>
                <a:gd name="T39" fmla="*/ 4310 h 411"/>
                <a:gd name="T40" fmla="+- 0 2400 2201"/>
                <a:gd name="T41" fmla="*/ T40 w 288"/>
                <a:gd name="T42" fmla="+- 0 4299 4284"/>
                <a:gd name="T43" fmla="*/ 4299 h 411"/>
                <a:gd name="T44" fmla="+- 0 2382 2201"/>
                <a:gd name="T45" fmla="*/ T44 w 288"/>
                <a:gd name="T46" fmla="+- 0 4291 4284"/>
                <a:gd name="T47" fmla="*/ 4291 h 411"/>
                <a:gd name="T48" fmla="+- 0 2364 2201"/>
                <a:gd name="T49" fmla="*/ T48 w 288"/>
                <a:gd name="T50" fmla="+- 0 4286 4284"/>
                <a:gd name="T51" fmla="*/ 4286 h 411"/>
                <a:gd name="T52" fmla="+- 0 2346 2201"/>
                <a:gd name="T53" fmla="*/ T52 w 288"/>
                <a:gd name="T54" fmla="+- 0 4284 4284"/>
                <a:gd name="T55" fmla="*/ 4284 h 411"/>
                <a:gd name="T56" fmla="+- 0 2335 2201"/>
                <a:gd name="T57" fmla="*/ T56 w 288"/>
                <a:gd name="T58" fmla="+- 0 4285 4284"/>
                <a:gd name="T59" fmla="*/ 4285 h 411"/>
                <a:gd name="T60" fmla="+- 0 2317 2201"/>
                <a:gd name="T61" fmla="*/ T60 w 288"/>
                <a:gd name="T62" fmla="+- 0 4288 4284"/>
                <a:gd name="T63" fmla="*/ 4288 h 411"/>
                <a:gd name="T64" fmla="+- 0 2299 2201"/>
                <a:gd name="T65" fmla="*/ T64 w 288"/>
                <a:gd name="T66" fmla="+- 0 4295 4284"/>
                <a:gd name="T67" fmla="*/ 4295 h 411"/>
                <a:gd name="T68" fmla="+- 0 2283 2201"/>
                <a:gd name="T69" fmla="*/ T68 w 288"/>
                <a:gd name="T70" fmla="+- 0 4305 4284"/>
                <a:gd name="T71" fmla="*/ 4305 h 411"/>
                <a:gd name="T72" fmla="+- 0 2267 2201"/>
                <a:gd name="T73" fmla="*/ T72 w 288"/>
                <a:gd name="T74" fmla="+- 0 4317 4284"/>
                <a:gd name="T75" fmla="*/ 4317 h 411"/>
                <a:gd name="T76" fmla="+- 0 2253 2201"/>
                <a:gd name="T77" fmla="*/ T76 w 288"/>
                <a:gd name="T78" fmla="+- 0 4332 4284"/>
                <a:gd name="T79" fmla="*/ 4332 h 411"/>
                <a:gd name="T80" fmla="+- 0 2240 2201"/>
                <a:gd name="T81" fmla="*/ T80 w 288"/>
                <a:gd name="T82" fmla="+- 0 4350 4284"/>
                <a:gd name="T83" fmla="*/ 4350 h 411"/>
                <a:gd name="T84" fmla="+- 0 2229 2201"/>
                <a:gd name="T85" fmla="*/ T84 w 288"/>
                <a:gd name="T86" fmla="+- 0 4369 4284"/>
                <a:gd name="T87" fmla="*/ 4369 h 411"/>
                <a:gd name="T88" fmla="+- 0 2220 2201"/>
                <a:gd name="T89" fmla="*/ T88 w 288"/>
                <a:gd name="T90" fmla="+- 0 4390 4284"/>
                <a:gd name="T91" fmla="*/ 4390 h 411"/>
                <a:gd name="T92" fmla="+- 0 2212 2201"/>
                <a:gd name="T93" fmla="*/ T92 w 288"/>
                <a:gd name="T94" fmla="+- 0 4413 4284"/>
                <a:gd name="T95" fmla="*/ 4413 h 411"/>
                <a:gd name="T96" fmla="+- 0 2206 2201"/>
                <a:gd name="T97" fmla="*/ T96 w 288"/>
                <a:gd name="T98" fmla="+- 0 4438 4284"/>
                <a:gd name="T99" fmla="*/ 4438 h 411"/>
                <a:gd name="T100" fmla="+- 0 2203 2201"/>
                <a:gd name="T101" fmla="*/ T100 w 288"/>
                <a:gd name="T102" fmla="+- 0 4463 4284"/>
                <a:gd name="T103" fmla="*/ 4463 h 411"/>
                <a:gd name="T104" fmla="+- 0 2201 2201"/>
                <a:gd name="T105" fmla="*/ T104 w 288"/>
                <a:gd name="T106" fmla="+- 0 4490 4284"/>
                <a:gd name="T107" fmla="*/ 4490 h 411"/>
                <a:gd name="T108" fmla="+- 0 2202 2201"/>
                <a:gd name="T109" fmla="*/ T108 w 288"/>
                <a:gd name="T110" fmla="+- 0 4505 4284"/>
                <a:gd name="T111" fmla="*/ 4505 h 411"/>
                <a:gd name="T112" fmla="+- 0 2204 2201"/>
                <a:gd name="T113" fmla="*/ T112 w 288"/>
                <a:gd name="T114" fmla="+- 0 4531 4284"/>
                <a:gd name="T115" fmla="*/ 4531 h 411"/>
                <a:gd name="T116" fmla="+- 0 2209 2201"/>
                <a:gd name="T117" fmla="*/ T116 w 288"/>
                <a:gd name="T118" fmla="+- 0 4556 4284"/>
                <a:gd name="T119" fmla="*/ 4556 h 411"/>
                <a:gd name="T120" fmla="+- 0 2216 2201"/>
                <a:gd name="T121" fmla="*/ T120 w 288"/>
                <a:gd name="T122" fmla="+- 0 4580 4284"/>
                <a:gd name="T123" fmla="*/ 4580 h 411"/>
                <a:gd name="T124" fmla="+- 0 2225 2201"/>
                <a:gd name="T125" fmla="*/ T124 w 288"/>
                <a:gd name="T126" fmla="+- 0 4602 4284"/>
                <a:gd name="T127" fmla="*/ 4602 h 411"/>
                <a:gd name="T128" fmla="+- 0 2235 2201"/>
                <a:gd name="T129" fmla="*/ T128 w 288"/>
                <a:gd name="T130" fmla="+- 0 4622 4284"/>
                <a:gd name="T131" fmla="*/ 4622 h 411"/>
                <a:gd name="T132" fmla="+- 0 2247 2201"/>
                <a:gd name="T133" fmla="*/ T132 w 288"/>
                <a:gd name="T134" fmla="+- 0 4640 4284"/>
                <a:gd name="T135" fmla="*/ 4640 h 411"/>
                <a:gd name="T136" fmla="+- 0 2261 2201"/>
                <a:gd name="T137" fmla="*/ T136 w 288"/>
                <a:gd name="T138" fmla="+- 0 4656 4284"/>
                <a:gd name="T139" fmla="*/ 4656 h 411"/>
                <a:gd name="T140" fmla="+- 0 2276 2201"/>
                <a:gd name="T141" fmla="*/ T140 w 288"/>
                <a:gd name="T142" fmla="+- 0 4670 4284"/>
                <a:gd name="T143" fmla="*/ 4670 h 411"/>
                <a:gd name="T144" fmla="+- 0 2292 2201"/>
                <a:gd name="T145" fmla="*/ T144 w 288"/>
                <a:gd name="T146" fmla="+- 0 4681 4284"/>
                <a:gd name="T147" fmla="*/ 4681 h 411"/>
                <a:gd name="T148" fmla="+- 0 2309 2201"/>
                <a:gd name="T149" fmla="*/ T148 w 288"/>
                <a:gd name="T150" fmla="+- 0 4689 4284"/>
                <a:gd name="T151" fmla="*/ 4689 h 411"/>
                <a:gd name="T152" fmla="+- 0 2327 2201"/>
                <a:gd name="T153" fmla="*/ T152 w 288"/>
                <a:gd name="T154" fmla="+- 0 4694 4284"/>
                <a:gd name="T155" fmla="*/ 4694 h 411"/>
                <a:gd name="T156" fmla="+- 0 2346 2201"/>
                <a:gd name="T157" fmla="*/ T156 w 288"/>
                <a:gd name="T158" fmla="+- 0 4696 4284"/>
                <a:gd name="T159" fmla="*/ 4696 h 411"/>
                <a:gd name="T160" fmla="+- 0 2356 2201"/>
                <a:gd name="T161" fmla="*/ T160 w 288"/>
                <a:gd name="T162" fmla="+- 0 4695 4284"/>
                <a:gd name="T163" fmla="*/ 4695 h 411"/>
                <a:gd name="T164" fmla="+- 0 2375 2201"/>
                <a:gd name="T165" fmla="*/ T164 w 288"/>
                <a:gd name="T166" fmla="+- 0 4691 4284"/>
                <a:gd name="T167" fmla="*/ 4691 h 411"/>
                <a:gd name="T168" fmla="+- 0 2392 2201"/>
                <a:gd name="T169" fmla="*/ T168 w 288"/>
                <a:gd name="T170" fmla="+- 0 4685 4284"/>
                <a:gd name="T171" fmla="*/ 4685 h 411"/>
                <a:gd name="T172" fmla="+- 0 2409 2201"/>
                <a:gd name="T173" fmla="*/ T172 w 288"/>
                <a:gd name="T174" fmla="+- 0 4675 4284"/>
                <a:gd name="T175" fmla="*/ 4675 h 411"/>
                <a:gd name="T176" fmla="+- 0 2424 2201"/>
                <a:gd name="T177" fmla="*/ T176 w 288"/>
                <a:gd name="T178" fmla="+- 0 4663 4284"/>
                <a:gd name="T179" fmla="*/ 4663 h 411"/>
                <a:gd name="T180" fmla="+- 0 2438 2201"/>
                <a:gd name="T181" fmla="*/ T180 w 288"/>
                <a:gd name="T182" fmla="+- 0 4648 4284"/>
                <a:gd name="T183" fmla="*/ 4648 h 411"/>
                <a:gd name="T184" fmla="+- 0 2451 2201"/>
                <a:gd name="T185" fmla="*/ T184 w 288"/>
                <a:gd name="T186" fmla="+- 0 4630 4284"/>
                <a:gd name="T187" fmla="*/ 4630 h 411"/>
                <a:gd name="T188" fmla="+- 0 2462 2201"/>
                <a:gd name="T189" fmla="*/ T188 w 288"/>
                <a:gd name="T190" fmla="+- 0 4611 4284"/>
                <a:gd name="T191" fmla="*/ 4611 h 411"/>
                <a:gd name="T192" fmla="+- 0 2472 2201"/>
                <a:gd name="T193" fmla="*/ T192 w 288"/>
                <a:gd name="T194" fmla="+- 0 4590 4284"/>
                <a:gd name="T195" fmla="*/ 4590 h 411"/>
                <a:gd name="T196" fmla="+- 0 2480 2201"/>
                <a:gd name="T197" fmla="*/ T196 w 288"/>
                <a:gd name="T198" fmla="+- 0 4567 4284"/>
                <a:gd name="T199" fmla="*/ 4567 h 411"/>
                <a:gd name="T200" fmla="+- 0 2485 2201"/>
                <a:gd name="T201" fmla="*/ T200 w 288"/>
                <a:gd name="T202" fmla="+- 0 4542 4284"/>
                <a:gd name="T203" fmla="*/ 4542 h 411"/>
                <a:gd name="T204" fmla="+- 0 2489 2201"/>
                <a:gd name="T205" fmla="*/ T204 w 288"/>
                <a:gd name="T206" fmla="+- 0 4517 4284"/>
                <a:gd name="T207" fmla="*/ 4517 h 411"/>
                <a:gd name="T208" fmla="+- 0 2490 2201"/>
                <a:gd name="T209" fmla="*/ T208 w 288"/>
                <a:gd name="T210" fmla="+- 0 4490 4284"/>
                <a:gd name="T211" fmla="*/ 4490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88" h="411">
                  <a:moveTo>
                    <a:pt x="289" y="206"/>
                  </a:moveTo>
                  <a:lnTo>
                    <a:pt x="289" y="191"/>
                  </a:lnTo>
                  <a:lnTo>
                    <a:pt x="286" y="165"/>
                  </a:lnTo>
                  <a:lnTo>
                    <a:pt x="281" y="140"/>
                  </a:lnTo>
                  <a:lnTo>
                    <a:pt x="275" y="116"/>
                  </a:lnTo>
                  <a:lnTo>
                    <a:pt x="266" y="94"/>
                  </a:lnTo>
                  <a:lnTo>
                    <a:pt x="255" y="74"/>
                  </a:lnTo>
                  <a:lnTo>
                    <a:pt x="243" y="56"/>
                  </a:lnTo>
                  <a:lnTo>
                    <a:pt x="230" y="40"/>
                  </a:lnTo>
                  <a:lnTo>
                    <a:pt x="215" y="26"/>
                  </a:lnTo>
                  <a:lnTo>
                    <a:pt x="199" y="15"/>
                  </a:lnTo>
                  <a:lnTo>
                    <a:pt x="181" y="7"/>
                  </a:lnTo>
                  <a:lnTo>
                    <a:pt x="163" y="2"/>
                  </a:lnTo>
                  <a:lnTo>
                    <a:pt x="145" y="0"/>
                  </a:lnTo>
                  <a:lnTo>
                    <a:pt x="134" y="1"/>
                  </a:lnTo>
                  <a:lnTo>
                    <a:pt x="116" y="4"/>
                  </a:lnTo>
                  <a:lnTo>
                    <a:pt x="98" y="11"/>
                  </a:lnTo>
                  <a:lnTo>
                    <a:pt x="82" y="21"/>
                  </a:lnTo>
                  <a:lnTo>
                    <a:pt x="66" y="33"/>
                  </a:lnTo>
                  <a:lnTo>
                    <a:pt x="52" y="48"/>
                  </a:lnTo>
                  <a:lnTo>
                    <a:pt x="39" y="66"/>
                  </a:lnTo>
                  <a:lnTo>
                    <a:pt x="28" y="85"/>
                  </a:lnTo>
                  <a:lnTo>
                    <a:pt x="19" y="106"/>
                  </a:lnTo>
                  <a:lnTo>
                    <a:pt x="11" y="129"/>
                  </a:lnTo>
                  <a:lnTo>
                    <a:pt x="5" y="154"/>
                  </a:lnTo>
                  <a:lnTo>
                    <a:pt x="2" y="179"/>
                  </a:lnTo>
                  <a:lnTo>
                    <a:pt x="0" y="206"/>
                  </a:lnTo>
                  <a:lnTo>
                    <a:pt x="1" y="221"/>
                  </a:lnTo>
                  <a:lnTo>
                    <a:pt x="3" y="247"/>
                  </a:lnTo>
                  <a:lnTo>
                    <a:pt x="8" y="272"/>
                  </a:lnTo>
                  <a:lnTo>
                    <a:pt x="15" y="296"/>
                  </a:lnTo>
                  <a:lnTo>
                    <a:pt x="24" y="318"/>
                  </a:lnTo>
                  <a:lnTo>
                    <a:pt x="34" y="338"/>
                  </a:lnTo>
                  <a:lnTo>
                    <a:pt x="46" y="356"/>
                  </a:lnTo>
                  <a:lnTo>
                    <a:pt x="60" y="372"/>
                  </a:lnTo>
                  <a:lnTo>
                    <a:pt x="75" y="386"/>
                  </a:lnTo>
                  <a:lnTo>
                    <a:pt x="91" y="397"/>
                  </a:lnTo>
                  <a:lnTo>
                    <a:pt x="108" y="405"/>
                  </a:lnTo>
                  <a:lnTo>
                    <a:pt x="126" y="410"/>
                  </a:lnTo>
                  <a:lnTo>
                    <a:pt x="145" y="412"/>
                  </a:lnTo>
                  <a:lnTo>
                    <a:pt x="155" y="411"/>
                  </a:lnTo>
                  <a:lnTo>
                    <a:pt x="174" y="407"/>
                  </a:lnTo>
                  <a:lnTo>
                    <a:pt x="191" y="401"/>
                  </a:lnTo>
                  <a:lnTo>
                    <a:pt x="208" y="391"/>
                  </a:lnTo>
                  <a:lnTo>
                    <a:pt x="223" y="379"/>
                  </a:lnTo>
                  <a:lnTo>
                    <a:pt x="237" y="364"/>
                  </a:lnTo>
                  <a:lnTo>
                    <a:pt x="250" y="346"/>
                  </a:lnTo>
                  <a:lnTo>
                    <a:pt x="261" y="327"/>
                  </a:lnTo>
                  <a:lnTo>
                    <a:pt x="271" y="306"/>
                  </a:lnTo>
                  <a:lnTo>
                    <a:pt x="279" y="283"/>
                  </a:lnTo>
                  <a:lnTo>
                    <a:pt x="284" y="258"/>
                  </a:lnTo>
                  <a:lnTo>
                    <a:pt x="288" y="233"/>
                  </a:lnTo>
                  <a:lnTo>
                    <a:pt x="289" y="20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1" name="Freeform 8"/>
            <p:cNvSpPr>
              <a:spLocks/>
            </p:cNvSpPr>
            <p:nvPr/>
          </p:nvSpPr>
          <p:spPr bwMode="auto">
            <a:xfrm>
              <a:off x="2201" y="4284"/>
              <a:ext cx="288" cy="411"/>
            </a:xfrm>
            <a:custGeom>
              <a:avLst/>
              <a:gdLst>
                <a:gd name="T0" fmla="+- 0 2490 2201"/>
                <a:gd name="T1" fmla="*/ T0 w 288"/>
                <a:gd name="T2" fmla="+- 0 4490 4284"/>
                <a:gd name="T3" fmla="*/ 4490 h 411"/>
                <a:gd name="T4" fmla="+- 0 2489 2201"/>
                <a:gd name="T5" fmla="*/ T4 w 288"/>
                <a:gd name="T6" fmla="+- 0 4517 4284"/>
                <a:gd name="T7" fmla="*/ 4517 h 411"/>
                <a:gd name="T8" fmla="+- 0 2485 2201"/>
                <a:gd name="T9" fmla="*/ T8 w 288"/>
                <a:gd name="T10" fmla="+- 0 4542 4284"/>
                <a:gd name="T11" fmla="*/ 4542 h 411"/>
                <a:gd name="T12" fmla="+- 0 2480 2201"/>
                <a:gd name="T13" fmla="*/ T12 w 288"/>
                <a:gd name="T14" fmla="+- 0 4567 4284"/>
                <a:gd name="T15" fmla="*/ 4567 h 411"/>
                <a:gd name="T16" fmla="+- 0 2472 2201"/>
                <a:gd name="T17" fmla="*/ T16 w 288"/>
                <a:gd name="T18" fmla="+- 0 4590 4284"/>
                <a:gd name="T19" fmla="*/ 4590 h 411"/>
                <a:gd name="T20" fmla="+- 0 2462 2201"/>
                <a:gd name="T21" fmla="*/ T20 w 288"/>
                <a:gd name="T22" fmla="+- 0 4611 4284"/>
                <a:gd name="T23" fmla="*/ 4611 h 411"/>
                <a:gd name="T24" fmla="+- 0 2451 2201"/>
                <a:gd name="T25" fmla="*/ T24 w 288"/>
                <a:gd name="T26" fmla="+- 0 4630 4284"/>
                <a:gd name="T27" fmla="*/ 4630 h 411"/>
                <a:gd name="T28" fmla="+- 0 2438 2201"/>
                <a:gd name="T29" fmla="*/ T28 w 288"/>
                <a:gd name="T30" fmla="+- 0 4648 4284"/>
                <a:gd name="T31" fmla="*/ 4648 h 411"/>
                <a:gd name="T32" fmla="+- 0 2424 2201"/>
                <a:gd name="T33" fmla="*/ T32 w 288"/>
                <a:gd name="T34" fmla="+- 0 4663 4284"/>
                <a:gd name="T35" fmla="*/ 4663 h 411"/>
                <a:gd name="T36" fmla="+- 0 2409 2201"/>
                <a:gd name="T37" fmla="*/ T36 w 288"/>
                <a:gd name="T38" fmla="+- 0 4675 4284"/>
                <a:gd name="T39" fmla="*/ 4675 h 411"/>
                <a:gd name="T40" fmla="+- 0 2392 2201"/>
                <a:gd name="T41" fmla="*/ T40 w 288"/>
                <a:gd name="T42" fmla="+- 0 4685 4284"/>
                <a:gd name="T43" fmla="*/ 4685 h 411"/>
                <a:gd name="T44" fmla="+- 0 2375 2201"/>
                <a:gd name="T45" fmla="*/ T44 w 288"/>
                <a:gd name="T46" fmla="+- 0 4691 4284"/>
                <a:gd name="T47" fmla="*/ 4691 h 411"/>
                <a:gd name="T48" fmla="+- 0 2356 2201"/>
                <a:gd name="T49" fmla="*/ T48 w 288"/>
                <a:gd name="T50" fmla="+- 0 4695 4284"/>
                <a:gd name="T51" fmla="*/ 4695 h 411"/>
                <a:gd name="T52" fmla="+- 0 2346 2201"/>
                <a:gd name="T53" fmla="*/ T52 w 288"/>
                <a:gd name="T54" fmla="+- 0 4696 4284"/>
                <a:gd name="T55" fmla="*/ 4696 h 411"/>
                <a:gd name="T56" fmla="+- 0 2327 2201"/>
                <a:gd name="T57" fmla="*/ T56 w 288"/>
                <a:gd name="T58" fmla="+- 0 4694 4284"/>
                <a:gd name="T59" fmla="*/ 4694 h 411"/>
                <a:gd name="T60" fmla="+- 0 2309 2201"/>
                <a:gd name="T61" fmla="*/ T60 w 288"/>
                <a:gd name="T62" fmla="+- 0 4689 4284"/>
                <a:gd name="T63" fmla="*/ 4689 h 411"/>
                <a:gd name="T64" fmla="+- 0 2292 2201"/>
                <a:gd name="T65" fmla="*/ T64 w 288"/>
                <a:gd name="T66" fmla="+- 0 4681 4284"/>
                <a:gd name="T67" fmla="*/ 4681 h 411"/>
                <a:gd name="T68" fmla="+- 0 2276 2201"/>
                <a:gd name="T69" fmla="*/ T68 w 288"/>
                <a:gd name="T70" fmla="+- 0 4670 4284"/>
                <a:gd name="T71" fmla="*/ 4670 h 411"/>
                <a:gd name="T72" fmla="+- 0 2261 2201"/>
                <a:gd name="T73" fmla="*/ T72 w 288"/>
                <a:gd name="T74" fmla="+- 0 4656 4284"/>
                <a:gd name="T75" fmla="*/ 4656 h 411"/>
                <a:gd name="T76" fmla="+- 0 2247 2201"/>
                <a:gd name="T77" fmla="*/ T76 w 288"/>
                <a:gd name="T78" fmla="+- 0 4640 4284"/>
                <a:gd name="T79" fmla="*/ 4640 h 411"/>
                <a:gd name="T80" fmla="+- 0 2235 2201"/>
                <a:gd name="T81" fmla="*/ T80 w 288"/>
                <a:gd name="T82" fmla="+- 0 4622 4284"/>
                <a:gd name="T83" fmla="*/ 4622 h 411"/>
                <a:gd name="T84" fmla="+- 0 2225 2201"/>
                <a:gd name="T85" fmla="*/ T84 w 288"/>
                <a:gd name="T86" fmla="+- 0 4602 4284"/>
                <a:gd name="T87" fmla="*/ 4602 h 411"/>
                <a:gd name="T88" fmla="+- 0 2216 2201"/>
                <a:gd name="T89" fmla="*/ T88 w 288"/>
                <a:gd name="T90" fmla="+- 0 4580 4284"/>
                <a:gd name="T91" fmla="*/ 4580 h 411"/>
                <a:gd name="T92" fmla="+- 0 2209 2201"/>
                <a:gd name="T93" fmla="*/ T92 w 288"/>
                <a:gd name="T94" fmla="+- 0 4556 4284"/>
                <a:gd name="T95" fmla="*/ 4556 h 411"/>
                <a:gd name="T96" fmla="+- 0 2204 2201"/>
                <a:gd name="T97" fmla="*/ T96 w 288"/>
                <a:gd name="T98" fmla="+- 0 4531 4284"/>
                <a:gd name="T99" fmla="*/ 4531 h 411"/>
                <a:gd name="T100" fmla="+- 0 2202 2201"/>
                <a:gd name="T101" fmla="*/ T100 w 288"/>
                <a:gd name="T102" fmla="+- 0 4505 4284"/>
                <a:gd name="T103" fmla="*/ 4505 h 411"/>
                <a:gd name="T104" fmla="+- 0 2201 2201"/>
                <a:gd name="T105" fmla="*/ T104 w 288"/>
                <a:gd name="T106" fmla="+- 0 4490 4284"/>
                <a:gd name="T107" fmla="*/ 4490 h 411"/>
                <a:gd name="T108" fmla="+- 0 2203 2201"/>
                <a:gd name="T109" fmla="*/ T108 w 288"/>
                <a:gd name="T110" fmla="+- 0 4463 4284"/>
                <a:gd name="T111" fmla="*/ 4463 h 411"/>
                <a:gd name="T112" fmla="+- 0 2206 2201"/>
                <a:gd name="T113" fmla="*/ T112 w 288"/>
                <a:gd name="T114" fmla="+- 0 4438 4284"/>
                <a:gd name="T115" fmla="*/ 4438 h 411"/>
                <a:gd name="T116" fmla="+- 0 2212 2201"/>
                <a:gd name="T117" fmla="*/ T116 w 288"/>
                <a:gd name="T118" fmla="+- 0 4413 4284"/>
                <a:gd name="T119" fmla="*/ 4413 h 411"/>
                <a:gd name="T120" fmla="+- 0 2220 2201"/>
                <a:gd name="T121" fmla="*/ T120 w 288"/>
                <a:gd name="T122" fmla="+- 0 4390 4284"/>
                <a:gd name="T123" fmla="*/ 4390 h 411"/>
                <a:gd name="T124" fmla="+- 0 2229 2201"/>
                <a:gd name="T125" fmla="*/ T124 w 288"/>
                <a:gd name="T126" fmla="+- 0 4369 4284"/>
                <a:gd name="T127" fmla="*/ 4369 h 411"/>
                <a:gd name="T128" fmla="+- 0 2240 2201"/>
                <a:gd name="T129" fmla="*/ T128 w 288"/>
                <a:gd name="T130" fmla="+- 0 4350 4284"/>
                <a:gd name="T131" fmla="*/ 4350 h 411"/>
                <a:gd name="T132" fmla="+- 0 2253 2201"/>
                <a:gd name="T133" fmla="*/ T132 w 288"/>
                <a:gd name="T134" fmla="+- 0 4332 4284"/>
                <a:gd name="T135" fmla="*/ 4332 h 411"/>
                <a:gd name="T136" fmla="+- 0 2267 2201"/>
                <a:gd name="T137" fmla="*/ T136 w 288"/>
                <a:gd name="T138" fmla="+- 0 4317 4284"/>
                <a:gd name="T139" fmla="*/ 4317 h 411"/>
                <a:gd name="T140" fmla="+- 0 2283 2201"/>
                <a:gd name="T141" fmla="*/ T140 w 288"/>
                <a:gd name="T142" fmla="+- 0 4305 4284"/>
                <a:gd name="T143" fmla="*/ 4305 h 411"/>
                <a:gd name="T144" fmla="+- 0 2299 2201"/>
                <a:gd name="T145" fmla="*/ T144 w 288"/>
                <a:gd name="T146" fmla="+- 0 4295 4284"/>
                <a:gd name="T147" fmla="*/ 4295 h 411"/>
                <a:gd name="T148" fmla="+- 0 2317 2201"/>
                <a:gd name="T149" fmla="*/ T148 w 288"/>
                <a:gd name="T150" fmla="+- 0 4288 4284"/>
                <a:gd name="T151" fmla="*/ 4288 h 411"/>
                <a:gd name="T152" fmla="+- 0 2335 2201"/>
                <a:gd name="T153" fmla="*/ T152 w 288"/>
                <a:gd name="T154" fmla="+- 0 4285 4284"/>
                <a:gd name="T155" fmla="*/ 4285 h 411"/>
                <a:gd name="T156" fmla="+- 0 2346 2201"/>
                <a:gd name="T157" fmla="*/ T156 w 288"/>
                <a:gd name="T158" fmla="+- 0 4284 4284"/>
                <a:gd name="T159" fmla="*/ 4284 h 411"/>
                <a:gd name="T160" fmla="+- 0 2364 2201"/>
                <a:gd name="T161" fmla="*/ T160 w 288"/>
                <a:gd name="T162" fmla="+- 0 4286 4284"/>
                <a:gd name="T163" fmla="*/ 4286 h 411"/>
                <a:gd name="T164" fmla="+- 0 2382 2201"/>
                <a:gd name="T165" fmla="*/ T164 w 288"/>
                <a:gd name="T166" fmla="+- 0 4291 4284"/>
                <a:gd name="T167" fmla="*/ 4291 h 411"/>
                <a:gd name="T168" fmla="+- 0 2400 2201"/>
                <a:gd name="T169" fmla="*/ T168 w 288"/>
                <a:gd name="T170" fmla="+- 0 4299 4284"/>
                <a:gd name="T171" fmla="*/ 4299 h 411"/>
                <a:gd name="T172" fmla="+- 0 2416 2201"/>
                <a:gd name="T173" fmla="*/ T172 w 288"/>
                <a:gd name="T174" fmla="+- 0 4310 4284"/>
                <a:gd name="T175" fmla="*/ 4310 h 411"/>
                <a:gd name="T176" fmla="+- 0 2431 2201"/>
                <a:gd name="T177" fmla="*/ T176 w 288"/>
                <a:gd name="T178" fmla="+- 0 4324 4284"/>
                <a:gd name="T179" fmla="*/ 4324 h 411"/>
                <a:gd name="T180" fmla="+- 0 2444 2201"/>
                <a:gd name="T181" fmla="*/ T180 w 288"/>
                <a:gd name="T182" fmla="+- 0 4340 4284"/>
                <a:gd name="T183" fmla="*/ 4340 h 411"/>
                <a:gd name="T184" fmla="+- 0 2456 2201"/>
                <a:gd name="T185" fmla="*/ T184 w 288"/>
                <a:gd name="T186" fmla="+- 0 4358 4284"/>
                <a:gd name="T187" fmla="*/ 4358 h 411"/>
                <a:gd name="T188" fmla="+- 0 2467 2201"/>
                <a:gd name="T189" fmla="*/ T188 w 288"/>
                <a:gd name="T190" fmla="+- 0 4378 4284"/>
                <a:gd name="T191" fmla="*/ 4378 h 411"/>
                <a:gd name="T192" fmla="+- 0 2476 2201"/>
                <a:gd name="T193" fmla="*/ T192 w 288"/>
                <a:gd name="T194" fmla="+- 0 4400 4284"/>
                <a:gd name="T195" fmla="*/ 4400 h 411"/>
                <a:gd name="T196" fmla="+- 0 2482 2201"/>
                <a:gd name="T197" fmla="*/ T196 w 288"/>
                <a:gd name="T198" fmla="+- 0 4424 4284"/>
                <a:gd name="T199" fmla="*/ 4424 h 411"/>
                <a:gd name="T200" fmla="+- 0 2487 2201"/>
                <a:gd name="T201" fmla="*/ T200 w 288"/>
                <a:gd name="T202" fmla="+- 0 4449 4284"/>
                <a:gd name="T203" fmla="*/ 4449 h 411"/>
                <a:gd name="T204" fmla="+- 0 2490 2201"/>
                <a:gd name="T205" fmla="*/ T204 w 288"/>
                <a:gd name="T206" fmla="+- 0 4475 4284"/>
                <a:gd name="T207" fmla="*/ 4475 h 411"/>
                <a:gd name="T208" fmla="+- 0 2490 2201"/>
                <a:gd name="T209" fmla="*/ T208 w 288"/>
                <a:gd name="T210" fmla="+- 0 4490 4284"/>
                <a:gd name="T211" fmla="*/ 4490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88" h="411">
                  <a:moveTo>
                    <a:pt x="289" y="206"/>
                  </a:moveTo>
                  <a:lnTo>
                    <a:pt x="288" y="233"/>
                  </a:lnTo>
                  <a:lnTo>
                    <a:pt x="284" y="258"/>
                  </a:lnTo>
                  <a:lnTo>
                    <a:pt x="279" y="283"/>
                  </a:lnTo>
                  <a:lnTo>
                    <a:pt x="271" y="306"/>
                  </a:lnTo>
                  <a:lnTo>
                    <a:pt x="261" y="327"/>
                  </a:lnTo>
                  <a:lnTo>
                    <a:pt x="250" y="346"/>
                  </a:lnTo>
                  <a:lnTo>
                    <a:pt x="237" y="364"/>
                  </a:lnTo>
                  <a:lnTo>
                    <a:pt x="223" y="379"/>
                  </a:lnTo>
                  <a:lnTo>
                    <a:pt x="208" y="391"/>
                  </a:lnTo>
                  <a:lnTo>
                    <a:pt x="191" y="401"/>
                  </a:lnTo>
                  <a:lnTo>
                    <a:pt x="174" y="407"/>
                  </a:lnTo>
                  <a:lnTo>
                    <a:pt x="155" y="411"/>
                  </a:lnTo>
                  <a:lnTo>
                    <a:pt x="145" y="412"/>
                  </a:lnTo>
                  <a:lnTo>
                    <a:pt x="126" y="410"/>
                  </a:lnTo>
                  <a:lnTo>
                    <a:pt x="108" y="405"/>
                  </a:lnTo>
                  <a:lnTo>
                    <a:pt x="91" y="397"/>
                  </a:lnTo>
                  <a:lnTo>
                    <a:pt x="75" y="386"/>
                  </a:lnTo>
                  <a:lnTo>
                    <a:pt x="60" y="372"/>
                  </a:lnTo>
                  <a:lnTo>
                    <a:pt x="46" y="356"/>
                  </a:lnTo>
                  <a:lnTo>
                    <a:pt x="34" y="338"/>
                  </a:lnTo>
                  <a:lnTo>
                    <a:pt x="24" y="318"/>
                  </a:lnTo>
                  <a:lnTo>
                    <a:pt x="15" y="296"/>
                  </a:lnTo>
                  <a:lnTo>
                    <a:pt x="8" y="272"/>
                  </a:lnTo>
                  <a:lnTo>
                    <a:pt x="3" y="247"/>
                  </a:lnTo>
                  <a:lnTo>
                    <a:pt x="1" y="221"/>
                  </a:lnTo>
                  <a:lnTo>
                    <a:pt x="0" y="206"/>
                  </a:lnTo>
                  <a:lnTo>
                    <a:pt x="2" y="179"/>
                  </a:lnTo>
                  <a:lnTo>
                    <a:pt x="5" y="154"/>
                  </a:lnTo>
                  <a:lnTo>
                    <a:pt x="11" y="129"/>
                  </a:lnTo>
                  <a:lnTo>
                    <a:pt x="19" y="106"/>
                  </a:lnTo>
                  <a:lnTo>
                    <a:pt x="28" y="85"/>
                  </a:lnTo>
                  <a:lnTo>
                    <a:pt x="39" y="66"/>
                  </a:lnTo>
                  <a:lnTo>
                    <a:pt x="52" y="48"/>
                  </a:lnTo>
                  <a:lnTo>
                    <a:pt x="66" y="33"/>
                  </a:lnTo>
                  <a:lnTo>
                    <a:pt x="82" y="21"/>
                  </a:lnTo>
                  <a:lnTo>
                    <a:pt x="98" y="11"/>
                  </a:lnTo>
                  <a:lnTo>
                    <a:pt x="116" y="4"/>
                  </a:lnTo>
                  <a:lnTo>
                    <a:pt x="134" y="1"/>
                  </a:lnTo>
                  <a:lnTo>
                    <a:pt x="145" y="0"/>
                  </a:lnTo>
                  <a:lnTo>
                    <a:pt x="163" y="2"/>
                  </a:lnTo>
                  <a:lnTo>
                    <a:pt x="181" y="7"/>
                  </a:lnTo>
                  <a:lnTo>
                    <a:pt x="199" y="15"/>
                  </a:lnTo>
                  <a:lnTo>
                    <a:pt x="215" y="26"/>
                  </a:lnTo>
                  <a:lnTo>
                    <a:pt x="230" y="40"/>
                  </a:lnTo>
                  <a:lnTo>
                    <a:pt x="243" y="56"/>
                  </a:lnTo>
                  <a:lnTo>
                    <a:pt x="255" y="74"/>
                  </a:lnTo>
                  <a:lnTo>
                    <a:pt x="266" y="94"/>
                  </a:lnTo>
                  <a:lnTo>
                    <a:pt x="275" y="116"/>
                  </a:lnTo>
                  <a:lnTo>
                    <a:pt x="281" y="140"/>
                  </a:lnTo>
                  <a:lnTo>
                    <a:pt x="286" y="165"/>
                  </a:lnTo>
                  <a:lnTo>
                    <a:pt x="289" y="191"/>
                  </a:lnTo>
                  <a:lnTo>
                    <a:pt x="289" y="206"/>
                  </a:lnTo>
                  <a:close/>
                </a:path>
              </a:pathLst>
            </a:custGeom>
            <a:noFill/>
            <a:ln w="25400">
              <a:solidFill>
                <a:srgbClr val="F4894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2" name="Freeform 9"/>
            <p:cNvSpPr>
              <a:spLocks/>
            </p:cNvSpPr>
            <p:nvPr/>
          </p:nvSpPr>
          <p:spPr bwMode="auto">
            <a:xfrm>
              <a:off x="3342" y="4466"/>
              <a:ext cx="1443" cy="578"/>
            </a:xfrm>
            <a:custGeom>
              <a:avLst/>
              <a:gdLst>
                <a:gd name="T0" fmla="+- 0 4543 3342"/>
                <a:gd name="T1" fmla="*/ T0 w 1443"/>
                <a:gd name="T2" fmla="+- 0 4727 4466"/>
                <a:gd name="T3" fmla="*/ 4727 h 578"/>
                <a:gd name="T4" fmla="+- 0 3342 3342"/>
                <a:gd name="T5" fmla="*/ T4 w 1443"/>
                <a:gd name="T6" fmla="+- 0 4466 4466"/>
                <a:gd name="T7" fmla="*/ 4466 h 578"/>
                <a:gd name="T8" fmla="+- 0 3575 3342"/>
                <a:gd name="T9" fmla="*/ T8 w 1443"/>
                <a:gd name="T10" fmla="+- 0 4569 4466"/>
                <a:gd name="T11" fmla="*/ 4569 h 578"/>
                <a:gd name="T12" fmla="+- 0 3783 3342"/>
                <a:gd name="T13" fmla="*/ T12 w 1443"/>
                <a:gd name="T14" fmla="+- 0 4661 4466"/>
                <a:gd name="T15" fmla="*/ 4661 h 578"/>
                <a:gd name="T16" fmla="+- 0 3970 3342"/>
                <a:gd name="T17" fmla="*/ T16 w 1443"/>
                <a:gd name="T18" fmla="+- 0 4743 4466"/>
                <a:gd name="T19" fmla="*/ 4743 h 578"/>
                <a:gd name="T20" fmla="+- 0 4134 3342"/>
                <a:gd name="T21" fmla="*/ T20 w 1443"/>
                <a:gd name="T22" fmla="+- 0 4814 4466"/>
                <a:gd name="T23" fmla="*/ 4814 h 578"/>
                <a:gd name="T24" fmla="+- 0 4278 3342"/>
                <a:gd name="T25" fmla="*/ T24 w 1443"/>
                <a:gd name="T26" fmla="+- 0 4876 4466"/>
                <a:gd name="T27" fmla="*/ 4876 h 578"/>
                <a:gd name="T28" fmla="+- 0 4402 3342"/>
                <a:gd name="T29" fmla="*/ T28 w 1443"/>
                <a:gd name="T30" fmla="+- 0 4927 4466"/>
                <a:gd name="T31" fmla="*/ 4927 h 578"/>
                <a:gd name="T32" fmla="+- 0 4506 3342"/>
                <a:gd name="T33" fmla="*/ T32 w 1443"/>
                <a:gd name="T34" fmla="+- 0 4969 4466"/>
                <a:gd name="T35" fmla="*/ 4969 h 578"/>
                <a:gd name="T36" fmla="+- 0 4593 3342"/>
                <a:gd name="T37" fmla="*/ T36 w 1443"/>
                <a:gd name="T38" fmla="+- 0 5002 4466"/>
                <a:gd name="T39" fmla="*/ 5002 h 578"/>
                <a:gd name="T40" fmla="+- 0 4662 3342"/>
                <a:gd name="T41" fmla="*/ T40 w 1443"/>
                <a:gd name="T42" fmla="+- 0 5025 4466"/>
                <a:gd name="T43" fmla="*/ 5025 h 578"/>
                <a:gd name="T44" fmla="+- 0 4715 3342"/>
                <a:gd name="T45" fmla="*/ T44 w 1443"/>
                <a:gd name="T46" fmla="+- 0 5039 4466"/>
                <a:gd name="T47" fmla="*/ 5039 h 578"/>
                <a:gd name="T48" fmla="+- 0 4753 3342"/>
                <a:gd name="T49" fmla="*/ T48 w 1443"/>
                <a:gd name="T50" fmla="+- 0 5045 4466"/>
                <a:gd name="T51" fmla="*/ 5045 h 578"/>
                <a:gd name="T52" fmla="+- 0 4775 3342"/>
                <a:gd name="T53" fmla="*/ T52 w 1443"/>
                <a:gd name="T54" fmla="+- 0 5041 4466"/>
                <a:gd name="T55" fmla="*/ 5041 h 578"/>
                <a:gd name="T56" fmla="+- 0 4785 3342"/>
                <a:gd name="T57" fmla="*/ T56 w 1443"/>
                <a:gd name="T58" fmla="+- 0 5030 4466"/>
                <a:gd name="T59" fmla="*/ 5030 h 578"/>
                <a:gd name="T60" fmla="+- 0 4781 3342"/>
                <a:gd name="T61" fmla="*/ T60 w 1443"/>
                <a:gd name="T62" fmla="+- 0 5010 4466"/>
                <a:gd name="T63" fmla="*/ 5010 h 578"/>
                <a:gd name="T64" fmla="+- 0 4740 3342"/>
                <a:gd name="T65" fmla="*/ T64 w 1443"/>
                <a:gd name="T66" fmla="+- 0 4946 4466"/>
                <a:gd name="T67" fmla="*/ 4946 h 578"/>
                <a:gd name="T68" fmla="+- 0 4703 3342"/>
                <a:gd name="T69" fmla="*/ T68 w 1443"/>
                <a:gd name="T70" fmla="+- 0 4902 4466"/>
                <a:gd name="T71" fmla="*/ 4902 h 578"/>
                <a:gd name="T72" fmla="+- 0 4658 3342"/>
                <a:gd name="T73" fmla="*/ T72 w 1443"/>
                <a:gd name="T74" fmla="+- 0 4851 4466"/>
                <a:gd name="T75" fmla="*/ 4851 h 578"/>
                <a:gd name="T76" fmla="+- 0 4604 3342"/>
                <a:gd name="T77" fmla="*/ T76 w 1443"/>
                <a:gd name="T78" fmla="+- 0 4793 4466"/>
                <a:gd name="T79" fmla="*/ 4793 h 578"/>
                <a:gd name="T80" fmla="+- 0 4543 3342"/>
                <a:gd name="T81" fmla="*/ T80 w 1443"/>
                <a:gd name="T82" fmla="+- 0 4727 4466"/>
                <a:gd name="T83" fmla="*/ 4727 h 5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443" h="578">
                  <a:moveTo>
                    <a:pt x="1201" y="261"/>
                  </a:moveTo>
                  <a:lnTo>
                    <a:pt x="0" y="0"/>
                  </a:lnTo>
                  <a:lnTo>
                    <a:pt x="233" y="103"/>
                  </a:lnTo>
                  <a:lnTo>
                    <a:pt x="441" y="195"/>
                  </a:lnTo>
                  <a:lnTo>
                    <a:pt x="628" y="277"/>
                  </a:lnTo>
                  <a:lnTo>
                    <a:pt x="792" y="348"/>
                  </a:lnTo>
                  <a:lnTo>
                    <a:pt x="936" y="410"/>
                  </a:lnTo>
                  <a:lnTo>
                    <a:pt x="1060" y="461"/>
                  </a:lnTo>
                  <a:lnTo>
                    <a:pt x="1164" y="503"/>
                  </a:lnTo>
                  <a:lnTo>
                    <a:pt x="1251" y="536"/>
                  </a:lnTo>
                  <a:lnTo>
                    <a:pt x="1320" y="559"/>
                  </a:lnTo>
                  <a:lnTo>
                    <a:pt x="1373" y="573"/>
                  </a:lnTo>
                  <a:lnTo>
                    <a:pt x="1411" y="579"/>
                  </a:lnTo>
                  <a:lnTo>
                    <a:pt x="1433" y="575"/>
                  </a:lnTo>
                  <a:lnTo>
                    <a:pt x="1443" y="564"/>
                  </a:lnTo>
                  <a:lnTo>
                    <a:pt x="1439" y="544"/>
                  </a:lnTo>
                  <a:lnTo>
                    <a:pt x="1398" y="480"/>
                  </a:lnTo>
                  <a:lnTo>
                    <a:pt x="1361" y="436"/>
                  </a:lnTo>
                  <a:lnTo>
                    <a:pt x="1316" y="385"/>
                  </a:lnTo>
                  <a:lnTo>
                    <a:pt x="1262" y="327"/>
                  </a:lnTo>
                  <a:lnTo>
                    <a:pt x="1201" y="26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3" name="Freeform 10"/>
            <p:cNvSpPr>
              <a:spLocks/>
            </p:cNvSpPr>
            <p:nvPr/>
          </p:nvSpPr>
          <p:spPr bwMode="auto">
            <a:xfrm>
              <a:off x="3342" y="4466"/>
              <a:ext cx="1443" cy="578"/>
            </a:xfrm>
            <a:custGeom>
              <a:avLst/>
              <a:gdLst>
                <a:gd name="T0" fmla="+- 0 4543 3342"/>
                <a:gd name="T1" fmla="*/ T0 w 1443"/>
                <a:gd name="T2" fmla="+- 0 4727 4466"/>
                <a:gd name="T3" fmla="*/ 4727 h 578"/>
                <a:gd name="T4" fmla="+- 0 4604 3342"/>
                <a:gd name="T5" fmla="*/ T4 w 1443"/>
                <a:gd name="T6" fmla="+- 0 4793 4466"/>
                <a:gd name="T7" fmla="*/ 4793 h 578"/>
                <a:gd name="T8" fmla="+- 0 4658 3342"/>
                <a:gd name="T9" fmla="*/ T8 w 1443"/>
                <a:gd name="T10" fmla="+- 0 4851 4466"/>
                <a:gd name="T11" fmla="*/ 4851 h 578"/>
                <a:gd name="T12" fmla="+- 0 4703 3342"/>
                <a:gd name="T13" fmla="*/ T12 w 1443"/>
                <a:gd name="T14" fmla="+- 0 4902 4466"/>
                <a:gd name="T15" fmla="*/ 4902 h 578"/>
                <a:gd name="T16" fmla="+- 0 4740 3342"/>
                <a:gd name="T17" fmla="*/ T16 w 1443"/>
                <a:gd name="T18" fmla="+- 0 4946 4466"/>
                <a:gd name="T19" fmla="*/ 4946 h 578"/>
                <a:gd name="T20" fmla="+- 0 4766 3342"/>
                <a:gd name="T21" fmla="*/ T20 w 1443"/>
                <a:gd name="T22" fmla="+- 0 4982 4466"/>
                <a:gd name="T23" fmla="*/ 4982 h 578"/>
                <a:gd name="T24" fmla="+- 0 4785 3342"/>
                <a:gd name="T25" fmla="*/ T24 w 1443"/>
                <a:gd name="T26" fmla="+- 0 5030 4466"/>
                <a:gd name="T27" fmla="*/ 5030 h 578"/>
                <a:gd name="T28" fmla="+- 0 4775 3342"/>
                <a:gd name="T29" fmla="*/ T28 w 1443"/>
                <a:gd name="T30" fmla="+- 0 5041 4466"/>
                <a:gd name="T31" fmla="*/ 5041 h 578"/>
                <a:gd name="T32" fmla="+- 0 4753 3342"/>
                <a:gd name="T33" fmla="*/ T32 w 1443"/>
                <a:gd name="T34" fmla="+- 0 5045 4466"/>
                <a:gd name="T35" fmla="*/ 5045 h 578"/>
                <a:gd name="T36" fmla="+- 0 4715 3342"/>
                <a:gd name="T37" fmla="*/ T36 w 1443"/>
                <a:gd name="T38" fmla="+- 0 5039 4466"/>
                <a:gd name="T39" fmla="*/ 5039 h 578"/>
                <a:gd name="T40" fmla="+- 0 4662 3342"/>
                <a:gd name="T41" fmla="*/ T40 w 1443"/>
                <a:gd name="T42" fmla="+- 0 5025 4466"/>
                <a:gd name="T43" fmla="*/ 5025 h 578"/>
                <a:gd name="T44" fmla="+- 0 4593 3342"/>
                <a:gd name="T45" fmla="*/ T44 w 1443"/>
                <a:gd name="T46" fmla="+- 0 5002 4466"/>
                <a:gd name="T47" fmla="*/ 5002 h 578"/>
                <a:gd name="T48" fmla="+- 0 4506 3342"/>
                <a:gd name="T49" fmla="*/ T48 w 1443"/>
                <a:gd name="T50" fmla="+- 0 4969 4466"/>
                <a:gd name="T51" fmla="*/ 4969 h 578"/>
                <a:gd name="T52" fmla="+- 0 4402 3342"/>
                <a:gd name="T53" fmla="*/ T52 w 1443"/>
                <a:gd name="T54" fmla="+- 0 4927 4466"/>
                <a:gd name="T55" fmla="*/ 4927 h 578"/>
                <a:gd name="T56" fmla="+- 0 4278 3342"/>
                <a:gd name="T57" fmla="*/ T56 w 1443"/>
                <a:gd name="T58" fmla="+- 0 4876 4466"/>
                <a:gd name="T59" fmla="*/ 4876 h 578"/>
                <a:gd name="T60" fmla="+- 0 4134 3342"/>
                <a:gd name="T61" fmla="*/ T60 w 1443"/>
                <a:gd name="T62" fmla="+- 0 4814 4466"/>
                <a:gd name="T63" fmla="*/ 4814 h 578"/>
                <a:gd name="T64" fmla="+- 0 3970 3342"/>
                <a:gd name="T65" fmla="*/ T64 w 1443"/>
                <a:gd name="T66" fmla="+- 0 4743 4466"/>
                <a:gd name="T67" fmla="*/ 4743 h 578"/>
                <a:gd name="T68" fmla="+- 0 3783 3342"/>
                <a:gd name="T69" fmla="*/ T68 w 1443"/>
                <a:gd name="T70" fmla="+- 0 4661 4466"/>
                <a:gd name="T71" fmla="*/ 4661 h 578"/>
                <a:gd name="T72" fmla="+- 0 3575 3342"/>
                <a:gd name="T73" fmla="*/ T72 w 1443"/>
                <a:gd name="T74" fmla="+- 0 4569 4466"/>
                <a:gd name="T75" fmla="*/ 4569 h 578"/>
                <a:gd name="T76" fmla="+- 0 3342 3342"/>
                <a:gd name="T77" fmla="*/ T76 w 1443"/>
                <a:gd name="T78" fmla="+- 0 4466 4466"/>
                <a:gd name="T79" fmla="*/ 4466 h 5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443" h="578">
                  <a:moveTo>
                    <a:pt x="1201" y="261"/>
                  </a:moveTo>
                  <a:lnTo>
                    <a:pt x="1262" y="327"/>
                  </a:lnTo>
                  <a:lnTo>
                    <a:pt x="1316" y="385"/>
                  </a:lnTo>
                  <a:lnTo>
                    <a:pt x="1361" y="436"/>
                  </a:lnTo>
                  <a:lnTo>
                    <a:pt x="1398" y="480"/>
                  </a:lnTo>
                  <a:lnTo>
                    <a:pt x="1424" y="516"/>
                  </a:lnTo>
                  <a:lnTo>
                    <a:pt x="1443" y="564"/>
                  </a:lnTo>
                  <a:lnTo>
                    <a:pt x="1433" y="575"/>
                  </a:lnTo>
                  <a:lnTo>
                    <a:pt x="1411" y="579"/>
                  </a:lnTo>
                  <a:lnTo>
                    <a:pt x="1373" y="573"/>
                  </a:lnTo>
                  <a:lnTo>
                    <a:pt x="1320" y="559"/>
                  </a:lnTo>
                  <a:lnTo>
                    <a:pt x="1251" y="536"/>
                  </a:lnTo>
                  <a:lnTo>
                    <a:pt x="1164" y="503"/>
                  </a:lnTo>
                  <a:lnTo>
                    <a:pt x="1060" y="461"/>
                  </a:lnTo>
                  <a:lnTo>
                    <a:pt x="936" y="410"/>
                  </a:lnTo>
                  <a:lnTo>
                    <a:pt x="792" y="348"/>
                  </a:lnTo>
                  <a:lnTo>
                    <a:pt x="628" y="277"/>
                  </a:lnTo>
                  <a:lnTo>
                    <a:pt x="441" y="195"/>
                  </a:lnTo>
                  <a:lnTo>
                    <a:pt x="233" y="103"/>
                  </a:lnTo>
                  <a:lnTo>
                    <a:pt x="0" y="0"/>
                  </a:lnTo>
                </a:path>
              </a:pathLst>
            </a:custGeom>
            <a:noFill/>
            <a:ln w="25400">
              <a:solidFill>
                <a:srgbClr val="ED413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4" name="Freeform 11"/>
            <p:cNvSpPr>
              <a:spLocks/>
            </p:cNvSpPr>
            <p:nvPr/>
          </p:nvSpPr>
          <p:spPr bwMode="auto">
            <a:xfrm>
              <a:off x="4101" y="4847"/>
              <a:ext cx="263" cy="1596"/>
            </a:xfrm>
            <a:custGeom>
              <a:avLst/>
              <a:gdLst>
                <a:gd name="T0" fmla="+- 0 4160 4101"/>
                <a:gd name="T1" fmla="*/ T0 w 263"/>
                <a:gd name="T2" fmla="+- 0 4847 4847"/>
                <a:gd name="T3" fmla="*/ 4847 h 1596"/>
                <a:gd name="T4" fmla="+- 0 4146 4101"/>
                <a:gd name="T5" fmla="*/ T4 w 263"/>
                <a:gd name="T6" fmla="+- 0 4914 4847"/>
                <a:gd name="T7" fmla="*/ 4914 h 1596"/>
                <a:gd name="T8" fmla="+- 0 4134 4101"/>
                <a:gd name="T9" fmla="*/ T8 w 263"/>
                <a:gd name="T10" fmla="+- 0 4976 4847"/>
                <a:gd name="T11" fmla="*/ 4976 h 1596"/>
                <a:gd name="T12" fmla="+- 0 4123 4101"/>
                <a:gd name="T13" fmla="*/ T12 w 263"/>
                <a:gd name="T14" fmla="+- 0 5032 4847"/>
                <a:gd name="T15" fmla="*/ 5032 h 1596"/>
                <a:gd name="T16" fmla="+- 0 4114 4101"/>
                <a:gd name="T17" fmla="*/ T16 w 263"/>
                <a:gd name="T18" fmla="+- 0 5086 4847"/>
                <a:gd name="T19" fmla="*/ 5086 h 1596"/>
                <a:gd name="T20" fmla="+- 0 4103 4101"/>
                <a:gd name="T21" fmla="*/ T20 w 263"/>
                <a:gd name="T22" fmla="+- 0 5187 4847"/>
                <a:gd name="T23" fmla="*/ 5187 h 1596"/>
                <a:gd name="T24" fmla="+- 0 4101 4101"/>
                <a:gd name="T25" fmla="*/ T24 w 263"/>
                <a:gd name="T26" fmla="+- 0 5237 4847"/>
                <a:gd name="T27" fmla="*/ 5237 h 1596"/>
                <a:gd name="T28" fmla="+- 0 4101 4101"/>
                <a:gd name="T29" fmla="*/ T28 w 263"/>
                <a:gd name="T30" fmla="+- 0 5288 4847"/>
                <a:gd name="T31" fmla="*/ 5288 h 1596"/>
                <a:gd name="T32" fmla="+- 0 4104 4101"/>
                <a:gd name="T33" fmla="*/ T32 w 263"/>
                <a:gd name="T34" fmla="+- 0 5342 4847"/>
                <a:gd name="T35" fmla="*/ 5342 h 1596"/>
                <a:gd name="T36" fmla="+- 0 4111 4101"/>
                <a:gd name="T37" fmla="*/ T36 w 263"/>
                <a:gd name="T38" fmla="+- 0 5400 4847"/>
                <a:gd name="T39" fmla="*/ 5400 h 1596"/>
                <a:gd name="T40" fmla="+- 0 4120 4101"/>
                <a:gd name="T41" fmla="*/ T40 w 263"/>
                <a:gd name="T42" fmla="+- 0 5462 4847"/>
                <a:gd name="T43" fmla="*/ 5462 h 1596"/>
                <a:gd name="T44" fmla="+- 0 4132 4101"/>
                <a:gd name="T45" fmla="*/ T44 w 263"/>
                <a:gd name="T46" fmla="+- 0 5531 4847"/>
                <a:gd name="T47" fmla="*/ 5531 h 1596"/>
                <a:gd name="T48" fmla="+- 0 4148 4101"/>
                <a:gd name="T49" fmla="*/ T48 w 263"/>
                <a:gd name="T50" fmla="+- 0 5607 4847"/>
                <a:gd name="T51" fmla="*/ 5607 h 1596"/>
                <a:gd name="T52" fmla="+- 0 4167 4101"/>
                <a:gd name="T53" fmla="*/ T52 w 263"/>
                <a:gd name="T54" fmla="+- 0 5691 4847"/>
                <a:gd name="T55" fmla="*/ 5691 h 1596"/>
                <a:gd name="T56" fmla="+- 0 4190 4101"/>
                <a:gd name="T57" fmla="*/ T56 w 263"/>
                <a:gd name="T58" fmla="+- 0 5785 4847"/>
                <a:gd name="T59" fmla="*/ 5785 h 1596"/>
                <a:gd name="T60" fmla="+- 0 4216 4101"/>
                <a:gd name="T61" fmla="*/ T60 w 263"/>
                <a:gd name="T62" fmla="+- 0 5890 4847"/>
                <a:gd name="T63" fmla="*/ 5890 h 1596"/>
                <a:gd name="T64" fmla="+- 0 4247 4101"/>
                <a:gd name="T65" fmla="*/ T64 w 263"/>
                <a:gd name="T66" fmla="+- 0 6007 4847"/>
                <a:gd name="T67" fmla="*/ 6007 h 1596"/>
                <a:gd name="T68" fmla="+- 0 4281 4101"/>
                <a:gd name="T69" fmla="*/ T68 w 263"/>
                <a:gd name="T70" fmla="+- 0 6137 4847"/>
                <a:gd name="T71" fmla="*/ 6137 h 1596"/>
                <a:gd name="T72" fmla="+- 0 4320 4101"/>
                <a:gd name="T73" fmla="*/ T72 w 263"/>
                <a:gd name="T74" fmla="+- 0 6282 4847"/>
                <a:gd name="T75" fmla="*/ 6282 h 1596"/>
                <a:gd name="T76" fmla="+- 0 4363 4101"/>
                <a:gd name="T77" fmla="*/ T76 w 263"/>
                <a:gd name="T78" fmla="+- 0 6443 4847"/>
                <a:gd name="T79" fmla="*/ 6443 h 1596"/>
                <a:gd name="T80" fmla="+- 0 4160 4101"/>
                <a:gd name="T81" fmla="*/ T80 w 263"/>
                <a:gd name="T82" fmla="+- 0 4847 4847"/>
                <a:gd name="T83" fmla="*/ 4847 h 1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3" h="1596">
                  <a:moveTo>
                    <a:pt x="59" y="0"/>
                  </a:moveTo>
                  <a:lnTo>
                    <a:pt x="45" y="67"/>
                  </a:lnTo>
                  <a:lnTo>
                    <a:pt x="33" y="129"/>
                  </a:lnTo>
                  <a:lnTo>
                    <a:pt x="22" y="185"/>
                  </a:lnTo>
                  <a:lnTo>
                    <a:pt x="13" y="239"/>
                  </a:lnTo>
                  <a:lnTo>
                    <a:pt x="2" y="340"/>
                  </a:lnTo>
                  <a:lnTo>
                    <a:pt x="0" y="390"/>
                  </a:lnTo>
                  <a:lnTo>
                    <a:pt x="0" y="441"/>
                  </a:lnTo>
                  <a:lnTo>
                    <a:pt x="3" y="495"/>
                  </a:lnTo>
                  <a:lnTo>
                    <a:pt x="10" y="553"/>
                  </a:lnTo>
                  <a:lnTo>
                    <a:pt x="19" y="615"/>
                  </a:lnTo>
                  <a:lnTo>
                    <a:pt x="31" y="684"/>
                  </a:lnTo>
                  <a:lnTo>
                    <a:pt x="47" y="760"/>
                  </a:lnTo>
                  <a:lnTo>
                    <a:pt x="66" y="844"/>
                  </a:lnTo>
                  <a:lnTo>
                    <a:pt x="89" y="938"/>
                  </a:lnTo>
                  <a:lnTo>
                    <a:pt x="115" y="1043"/>
                  </a:lnTo>
                  <a:lnTo>
                    <a:pt x="146" y="1160"/>
                  </a:lnTo>
                  <a:lnTo>
                    <a:pt x="180" y="1290"/>
                  </a:lnTo>
                  <a:lnTo>
                    <a:pt x="219" y="1435"/>
                  </a:lnTo>
                  <a:lnTo>
                    <a:pt x="262" y="1596"/>
                  </a:lnTo>
                  <a:lnTo>
                    <a:pt x="59"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5" name="Freeform 12"/>
            <p:cNvSpPr>
              <a:spLocks/>
            </p:cNvSpPr>
            <p:nvPr/>
          </p:nvSpPr>
          <p:spPr bwMode="auto">
            <a:xfrm>
              <a:off x="4101" y="4847"/>
              <a:ext cx="263" cy="1596"/>
            </a:xfrm>
            <a:custGeom>
              <a:avLst/>
              <a:gdLst>
                <a:gd name="T0" fmla="+- 0 4160 4101"/>
                <a:gd name="T1" fmla="*/ T0 w 263"/>
                <a:gd name="T2" fmla="+- 0 4847 4847"/>
                <a:gd name="T3" fmla="*/ 4847 h 1596"/>
                <a:gd name="T4" fmla="+- 0 4146 4101"/>
                <a:gd name="T5" fmla="*/ T4 w 263"/>
                <a:gd name="T6" fmla="+- 0 4914 4847"/>
                <a:gd name="T7" fmla="*/ 4914 h 1596"/>
                <a:gd name="T8" fmla="+- 0 4134 4101"/>
                <a:gd name="T9" fmla="*/ T8 w 263"/>
                <a:gd name="T10" fmla="+- 0 4976 4847"/>
                <a:gd name="T11" fmla="*/ 4976 h 1596"/>
                <a:gd name="T12" fmla="+- 0 4123 4101"/>
                <a:gd name="T13" fmla="*/ T12 w 263"/>
                <a:gd name="T14" fmla="+- 0 5032 4847"/>
                <a:gd name="T15" fmla="*/ 5032 h 1596"/>
                <a:gd name="T16" fmla="+- 0 4114 4101"/>
                <a:gd name="T17" fmla="*/ T16 w 263"/>
                <a:gd name="T18" fmla="+- 0 5086 4847"/>
                <a:gd name="T19" fmla="*/ 5086 h 1596"/>
                <a:gd name="T20" fmla="+- 0 4107 4101"/>
                <a:gd name="T21" fmla="*/ T20 w 263"/>
                <a:gd name="T22" fmla="+- 0 5137 4847"/>
                <a:gd name="T23" fmla="*/ 5137 h 1596"/>
                <a:gd name="T24" fmla="+- 0 4103 4101"/>
                <a:gd name="T25" fmla="*/ T24 w 263"/>
                <a:gd name="T26" fmla="+- 0 5187 4847"/>
                <a:gd name="T27" fmla="*/ 5187 h 1596"/>
                <a:gd name="T28" fmla="+- 0 4101 4101"/>
                <a:gd name="T29" fmla="*/ T28 w 263"/>
                <a:gd name="T30" fmla="+- 0 5237 4847"/>
                <a:gd name="T31" fmla="*/ 5237 h 1596"/>
                <a:gd name="T32" fmla="+- 0 4101 4101"/>
                <a:gd name="T33" fmla="*/ T32 w 263"/>
                <a:gd name="T34" fmla="+- 0 5288 4847"/>
                <a:gd name="T35" fmla="*/ 5288 h 1596"/>
                <a:gd name="T36" fmla="+- 0 4104 4101"/>
                <a:gd name="T37" fmla="*/ T36 w 263"/>
                <a:gd name="T38" fmla="+- 0 5342 4847"/>
                <a:gd name="T39" fmla="*/ 5342 h 1596"/>
                <a:gd name="T40" fmla="+- 0 4111 4101"/>
                <a:gd name="T41" fmla="*/ T40 w 263"/>
                <a:gd name="T42" fmla="+- 0 5400 4847"/>
                <a:gd name="T43" fmla="*/ 5400 h 1596"/>
                <a:gd name="T44" fmla="+- 0 4120 4101"/>
                <a:gd name="T45" fmla="*/ T44 w 263"/>
                <a:gd name="T46" fmla="+- 0 5462 4847"/>
                <a:gd name="T47" fmla="*/ 5462 h 1596"/>
                <a:gd name="T48" fmla="+- 0 4132 4101"/>
                <a:gd name="T49" fmla="*/ T48 w 263"/>
                <a:gd name="T50" fmla="+- 0 5531 4847"/>
                <a:gd name="T51" fmla="*/ 5531 h 1596"/>
                <a:gd name="T52" fmla="+- 0 4148 4101"/>
                <a:gd name="T53" fmla="*/ T52 w 263"/>
                <a:gd name="T54" fmla="+- 0 5607 4847"/>
                <a:gd name="T55" fmla="*/ 5607 h 1596"/>
                <a:gd name="T56" fmla="+- 0 4167 4101"/>
                <a:gd name="T57" fmla="*/ T56 w 263"/>
                <a:gd name="T58" fmla="+- 0 5691 4847"/>
                <a:gd name="T59" fmla="*/ 5691 h 1596"/>
                <a:gd name="T60" fmla="+- 0 4190 4101"/>
                <a:gd name="T61" fmla="*/ T60 w 263"/>
                <a:gd name="T62" fmla="+- 0 5785 4847"/>
                <a:gd name="T63" fmla="*/ 5785 h 1596"/>
                <a:gd name="T64" fmla="+- 0 4216 4101"/>
                <a:gd name="T65" fmla="*/ T64 w 263"/>
                <a:gd name="T66" fmla="+- 0 5890 4847"/>
                <a:gd name="T67" fmla="*/ 5890 h 1596"/>
                <a:gd name="T68" fmla="+- 0 4247 4101"/>
                <a:gd name="T69" fmla="*/ T68 w 263"/>
                <a:gd name="T70" fmla="+- 0 6007 4847"/>
                <a:gd name="T71" fmla="*/ 6007 h 1596"/>
                <a:gd name="T72" fmla="+- 0 4281 4101"/>
                <a:gd name="T73" fmla="*/ T72 w 263"/>
                <a:gd name="T74" fmla="+- 0 6137 4847"/>
                <a:gd name="T75" fmla="*/ 6137 h 1596"/>
                <a:gd name="T76" fmla="+- 0 4320 4101"/>
                <a:gd name="T77" fmla="*/ T76 w 263"/>
                <a:gd name="T78" fmla="+- 0 6282 4847"/>
                <a:gd name="T79" fmla="*/ 6282 h 1596"/>
                <a:gd name="T80" fmla="+- 0 4363 4101"/>
                <a:gd name="T81" fmla="*/ T80 w 263"/>
                <a:gd name="T82" fmla="+- 0 6443 4847"/>
                <a:gd name="T83" fmla="*/ 6443 h 1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3" h="1596">
                  <a:moveTo>
                    <a:pt x="59" y="0"/>
                  </a:moveTo>
                  <a:lnTo>
                    <a:pt x="45" y="67"/>
                  </a:lnTo>
                  <a:lnTo>
                    <a:pt x="33" y="129"/>
                  </a:lnTo>
                  <a:lnTo>
                    <a:pt x="22" y="185"/>
                  </a:lnTo>
                  <a:lnTo>
                    <a:pt x="13" y="239"/>
                  </a:lnTo>
                  <a:lnTo>
                    <a:pt x="6" y="290"/>
                  </a:lnTo>
                  <a:lnTo>
                    <a:pt x="2" y="340"/>
                  </a:lnTo>
                  <a:lnTo>
                    <a:pt x="0" y="390"/>
                  </a:lnTo>
                  <a:lnTo>
                    <a:pt x="0" y="441"/>
                  </a:lnTo>
                  <a:lnTo>
                    <a:pt x="3" y="495"/>
                  </a:lnTo>
                  <a:lnTo>
                    <a:pt x="10" y="553"/>
                  </a:lnTo>
                  <a:lnTo>
                    <a:pt x="19" y="615"/>
                  </a:lnTo>
                  <a:lnTo>
                    <a:pt x="31" y="684"/>
                  </a:lnTo>
                  <a:lnTo>
                    <a:pt x="47" y="760"/>
                  </a:lnTo>
                  <a:lnTo>
                    <a:pt x="66" y="844"/>
                  </a:lnTo>
                  <a:lnTo>
                    <a:pt x="89" y="938"/>
                  </a:lnTo>
                  <a:lnTo>
                    <a:pt x="115" y="1043"/>
                  </a:lnTo>
                  <a:lnTo>
                    <a:pt x="146" y="1160"/>
                  </a:lnTo>
                  <a:lnTo>
                    <a:pt x="180" y="1290"/>
                  </a:lnTo>
                  <a:lnTo>
                    <a:pt x="219" y="1435"/>
                  </a:lnTo>
                  <a:lnTo>
                    <a:pt x="262" y="1596"/>
                  </a:lnTo>
                </a:path>
              </a:pathLst>
            </a:custGeom>
            <a:noFill/>
            <a:ln w="25400">
              <a:solidFill>
                <a:srgbClr val="ED413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6" name="Freeform 13"/>
            <p:cNvSpPr>
              <a:spLocks/>
            </p:cNvSpPr>
            <p:nvPr/>
          </p:nvSpPr>
          <p:spPr bwMode="auto">
            <a:xfrm>
              <a:off x="4074" y="4252"/>
              <a:ext cx="268" cy="418"/>
            </a:xfrm>
            <a:custGeom>
              <a:avLst/>
              <a:gdLst>
                <a:gd name="T0" fmla="+- 0 4074 4074"/>
                <a:gd name="T1" fmla="*/ T0 w 268"/>
                <a:gd name="T2" fmla="+- 0 4460 4252"/>
                <a:gd name="T3" fmla="*/ 4460 h 418"/>
                <a:gd name="T4" fmla="+- 0 4075 4074"/>
                <a:gd name="T5" fmla="*/ T4 w 268"/>
                <a:gd name="T6" fmla="+- 0 4488 4252"/>
                <a:gd name="T7" fmla="*/ 4488 h 418"/>
                <a:gd name="T8" fmla="+- 0 4079 4074"/>
                <a:gd name="T9" fmla="*/ T8 w 268"/>
                <a:gd name="T10" fmla="+- 0 4514 4252"/>
                <a:gd name="T11" fmla="*/ 4514 h 418"/>
                <a:gd name="T12" fmla="+- 0 4084 4074"/>
                <a:gd name="T13" fmla="*/ T12 w 268"/>
                <a:gd name="T14" fmla="+- 0 4539 4252"/>
                <a:gd name="T15" fmla="*/ 4539 h 418"/>
                <a:gd name="T16" fmla="+- 0 4091 4074"/>
                <a:gd name="T17" fmla="*/ T16 w 268"/>
                <a:gd name="T18" fmla="+- 0 4563 4252"/>
                <a:gd name="T19" fmla="*/ 4563 h 418"/>
                <a:gd name="T20" fmla="+- 0 4100 4074"/>
                <a:gd name="T21" fmla="*/ T20 w 268"/>
                <a:gd name="T22" fmla="+- 0 4584 4252"/>
                <a:gd name="T23" fmla="*/ 4584 h 418"/>
                <a:gd name="T24" fmla="+- 0 4111 4074"/>
                <a:gd name="T25" fmla="*/ T24 w 268"/>
                <a:gd name="T26" fmla="+- 0 4604 4252"/>
                <a:gd name="T27" fmla="*/ 4604 h 418"/>
                <a:gd name="T28" fmla="+- 0 4123 4074"/>
                <a:gd name="T29" fmla="*/ T28 w 268"/>
                <a:gd name="T30" fmla="+- 0 4622 4252"/>
                <a:gd name="T31" fmla="*/ 4622 h 418"/>
                <a:gd name="T32" fmla="+- 0 4137 4074"/>
                <a:gd name="T33" fmla="*/ T32 w 268"/>
                <a:gd name="T34" fmla="+- 0 4637 4252"/>
                <a:gd name="T35" fmla="*/ 4637 h 418"/>
                <a:gd name="T36" fmla="+- 0 4151 4074"/>
                <a:gd name="T37" fmla="*/ T36 w 268"/>
                <a:gd name="T38" fmla="+- 0 4649 4252"/>
                <a:gd name="T39" fmla="*/ 4649 h 418"/>
                <a:gd name="T40" fmla="+- 0 4167 4074"/>
                <a:gd name="T41" fmla="*/ T40 w 268"/>
                <a:gd name="T42" fmla="+- 0 4659 4252"/>
                <a:gd name="T43" fmla="*/ 4659 h 418"/>
                <a:gd name="T44" fmla="+- 0 4184 4074"/>
                <a:gd name="T45" fmla="*/ T44 w 268"/>
                <a:gd name="T46" fmla="+- 0 4666 4252"/>
                <a:gd name="T47" fmla="*/ 4666 h 418"/>
                <a:gd name="T48" fmla="+- 0 4201 4074"/>
                <a:gd name="T49" fmla="*/ T48 w 268"/>
                <a:gd name="T50" fmla="+- 0 4669 4252"/>
                <a:gd name="T51" fmla="*/ 4669 h 418"/>
                <a:gd name="T52" fmla="+- 0 4208 4074"/>
                <a:gd name="T53" fmla="*/ T52 w 268"/>
                <a:gd name="T54" fmla="+- 0 4669 4252"/>
                <a:gd name="T55" fmla="*/ 4669 h 418"/>
                <a:gd name="T56" fmla="+- 0 4226 4074"/>
                <a:gd name="T57" fmla="*/ T56 w 268"/>
                <a:gd name="T58" fmla="+- 0 4667 4252"/>
                <a:gd name="T59" fmla="*/ 4667 h 418"/>
                <a:gd name="T60" fmla="+- 0 4243 4074"/>
                <a:gd name="T61" fmla="*/ T60 w 268"/>
                <a:gd name="T62" fmla="+- 0 4662 4252"/>
                <a:gd name="T63" fmla="*/ 4662 h 418"/>
                <a:gd name="T64" fmla="+- 0 4259 4074"/>
                <a:gd name="T65" fmla="*/ T64 w 268"/>
                <a:gd name="T66" fmla="+- 0 4654 4252"/>
                <a:gd name="T67" fmla="*/ 4654 h 418"/>
                <a:gd name="T68" fmla="+- 0 4274 4074"/>
                <a:gd name="T69" fmla="*/ T68 w 268"/>
                <a:gd name="T70" fmla="+- 0 4642 4252"/>
                <a:gd name="T71" fmla="*/ 4642 h 418"/>
                <a:gd name="T72" fmla="+- 0 4288 4074"/>
                <a:gd name="T73" fmla="*/ T72 w 268"/>
                <a:gd name="T74" fmla="+- 0 4628 4252"/>
                <a:gd name="T75" fmla="*/ 4628 h 418"/>
                <a:gd name="T76" fmla="+- 0 4301 4074"/>
                <a:gd name="T77" fmla="*/ T76 w 268"/>
                <a:gd name="T78" fmla="+- 0 4612 4252"/>
                <a:gd name="T79" fmla="*/ 4612 h 418"/>
                <a:gd name="T80" fmla="+- 0 4312 4074"/>
                <a:gd name="T81" fmla="*/ T80 w 268"/>
                <a:gd name="T82" fmla="+- 0 4593 4252"/>
                <a:gd name="T83" fmla="*/ 4593 h 418"/>
                <a:gd name="T84" fmla="+- 0 4322 4074"/>
                <a:gd name="T85" fmla="*/ T84 w 268"/>
                <a:gd name="T86" fmla="+- 0 4572 4252"/>
                <a:gd name="T87" fmla="*/ 4572 h 418"/>
                <a:gd name="T88" fmla="+- 0 4330 4074"/>
                <a:gd name="T89" fmla="*/ T88 w 268"/>
                <a:gd name="T90" fmla="+- 0 4549 4252"/>
                <a:gd name="T91" fmla="*/ 4549 h 418"/>
                <a:gd name="T92" fmla="+- 0 4336 4074"/>
                <a:gd name="T93" fmla="*/ T92 w 268"/>
                <a:gd name="T94" fmla="+- 0 4524 4252"/>
                <a:gd name="T95" fmla="*/ 4524 h 418"/>
                <a:gd name="T96" fmla="+- 0 4340 4074"/>
                <a:gd name="T97" fmla="*/ T96 w 268"/>
                <a:gd name="T98" fmla="+- 0 4499 4252"/>
                <a:gd name="T99" fmla="*/ 4499 h 418"/>
                <a:gd name="T100" fmla="+- 0 4342 4074"/>
                <a:gd name="T101" fmla="*/ T100 w 268"/>
                <a:gd name="T102" fmla="+- 0 4472 4252"/>
                <a:gd name="T103" fmla="*/ 4472 h 418"/>
                <a:gd name="T104" fmla="+- 0 4342 4074"/>
                <a:gd name="T105" fmla="*/ T104 w 268"/>
                <a:gd name="T106" fmla="+- 0 4460 4252"/>
                <a:gd name="T107" fmla="*/ 4460 h 418"/>
                <a:gd name="T108" fmla="+- 0 4341 4074"/>
                <a:gd name="T109" fmla="*/ T108 w 268"/>
                <a:gd name="T110" fmla="+- 0 4433 4252"/>
                <a:gd name="T111" fmla="*/ 4433 h 418"/>
                <a:gd name="T112" fmla="+- 0 4338 4074"/>
                <a:gd name="T113" fmla="*/ T112 w 268"/>
                <a:gd name="T114" fmla="+- 0 4407 4252"/>
                <a:gd name="T115" fmla="*/ 4407 h 418"/>
                <a:gd name="T116" fmla="+- 0 4332 4074"/>
                <a:gd name="T117" fmla="*/ T116 w 268"/>
                <a:gd name="T118" fmla="+- 0 4382 4252"/>
                <a:gd name="T119" fmla="*/ 4382 h 418"/>
                <a:gd name="T120" fmla="+- 0 4325 4074"/>
                <a:gd name="T121" fmla="*/ T120 w 268"/>
                <a:gd name="T122" fmla="+- 0 4358 4252"/>
                <a:gd name="T123" fmla="*/ 4358 h 418"/>
                <a:gd name="T124" fmla="+- 0 4316 4074"/>
                <a:gd name="T125" fmla="*/ T124 w 268"/>
                <a:gd name="T126" fmla="+- 0 4336 4252"/>
                <a:gd name="T127" fmla="*/ 4336 h 418"/>
                <a:gd name="T128" fmla="+- 0 4305 4074"/>
                <a:gd name="T129" fmla="*/ T128 w 268"/>
                <a:gd name="T130" fmla="+- 0 4316 4252"/>
                <a:gd name="T131" fmla="*/ 4316 h 418"/>
                <a:gd name="T132" fmla="+- 0 4293 4074"/>
                <a:gd name="T133" fmla="*/ T132 w 268"/>
                <a:gd name="T134" fmla="+- 0 4299 4252"/>
                <a:gd name="T135" fmla="*/ 4299 h 418"/>
                <a:gd name="T136" fmla="+- 0 4280 4074"/>
                <a:gd name="T137" fmla="*/ T136 w 268"/>
                <a:gd name="T138" fmla="+- 0 4284 4252"/>
                <a:gd name="T139" fmla="*/ 4284 h 418"/>
                <a:gd name="T140" fmla="+- 0 4265 4074"/>
                <a:gd name="T141" fmla="*/ T140 w 268"/>
                <a:gd name="T142" fmla="+- 0 4271 4252"/>
                <a:gd name="T143" fmla="*/ 4271 h 418"/>
                <a:gd name="T144" fmla="+- 0 4249 4074"/>
                <a:gd name="T145" fmla="*/ T144 w 268"/>
                <a:gd name="T146" fmla="+- 0 4262 4252"/>
                <a:gd name="T147" fmla="*/ 4262 h 418"/>
                <a:gd name="T148" fmla="+- 0 4233 4074"/>
                <a:gd name="T149" fmla="*/ T148 w 268"/>
                <a:gd name="T150" fmla="+- 0 4255 4252"/>
                <a:gd name="T151" fmla="*/ 4255 h 418"/>
                <a:gd name="T152" fmla="+- 0 4215 4074"/>
                <a:gd name="T153" fmla="*/ T152 w 268"/>
                <a:gd name="T154" fmla="+- 0 4252 4252"/>
                <a:gd name="T155" fmla="*/ 4252 h 418"/>
                <a:gd name="T156" fmla="+- 0 4208 4074"/>
                <a:gd name="T157" fmla="*/ T156 w 268"/>
                <a:gd name="T158" fmla="+- 0 4252 4252"/>
                <a:gd name="T159" fmla="*/ 4252 h 418"/>
                <a:gd name="T160" fmla="+- 0 4191 4074"/>
                <a:gd name="T161" fmla="*/ T160 w 268"/>
                <a:gd name="T162" fmla="+- 0 4253 4252"/>
                <a:gd name="T163" fmla="*/ 4253 h 418"/>
                <a:gd name="T164" fmla="+- 0 4174 4074"/>
                <a:gd name="T165" fmla="*/ T164 w 268"/>
                <a:gd name="T166" fmla="+- 0 4259 4252"/>
                <a:gd name="T167" fmla="*/ 4259 h 418"/>
                <a:gd name="T168" fmla="+- 0 4158 4074"/>
                <a:gd name="T169" fmla="*/ T168 w 268"/>
                <a:gd name="T170" fmla="+- 0 4267 4252"/>
                <a:gd name="T171" fmla="*/ 4267 h 418"/>
                <a:gd name="T172" fmla="+- 0 4142 4074"/>
                <a:gd name="T173" fmla="*/ T172 w 268"/>
                <a:gd name="T174" fmla="+- 0 4278 4252"/>
                <a:gd name="T175" fmla="*/ 4278 h 418"/>
                <a:gd name="T176" fmla="+- 0 4128 4074"/>
                <a:gd name="T177" fmla="*/ T176 w 268"/>
                <a:gd name="T178" fmla="+- 0 4292 4252"/>
                <a:gd name="T179" fmla="*/ 4292 h 418"/>
                <a:gd name="T180" fmla="+- 0 4116 4074"/>
                <a:gd name="T181" fmla="*/ T180 w 268"/>
                <a:gd name="T182" fmla="+- 0 4309 4252"/>
                <a:gd name="T183" fmla="*/ 4309 h 418"/>
                <a:gd name="T184" fmla="+- 0 4104 4074"/>
                <a:gd name="T185" fmla="*/ T184 w 268"/>
                <a:gd name="T186" fmla="+- 0 4328 4252"/>
                <a:gd name="T187" fmla="*/ 4328 h 418"/>
                <a:gd name="T188" fmla="+- 0 4095 4074"/>
                <a:gd name="T189" fmla="*/ T188 w 268"/>
                <a:gd name="T190" fmla="+- 0 4349 4252"/>
                <a:gd name="T191" fmla="*/ 4349 h 418"/>
                <a:gd name="T192" fmla="+- 0 4087 4074"/>
                <a:gd name="T193" fmla="*/ T192 w 268"/>
                <a:gd name="T194" fmla="+- 0 4372 4252"/>
                <a:gd name="T195" fmla="*/ 4372 h 418"/>
                <a:gd name="T196" fmla="+- 0 4081 4074"/>
                <a:gd name="T197" fmla="*/ T196 w 268"/>
                <a:gd name="T198" fmla="+- 0 4396 4252"/>
                <a:gd name="T199" fmla="*/ 4396 h 418"/>
                <a:gd name="T200" fmla="+- 0 4076 4074"/>
                <a:gd name="T201" fmla="*/ T200 w 268"/>
                <a:gd name="T202" fmla="+- 0 4422 4252"/>
                <a:gd name="T203" fmla="*/ 4422 h 418"/>
                <a:gd name="T204" fmla="+- 0 4074 4074"/>
                <a:gd name="T205" fmla="*/ T204 w 268"/>
                <a:gd name="T206" fmla="+- 0 4449 4252"/>
                <a:gd name="T207" fmla="*/ 4449 h 418"/>
                <a:gd name="T208" fmla="+- 0 4074 4074"/>
                <a:gd name="T209" fmla="*/ T208 w 268"/>
                <a:gd name="T210" fmla="+- 0 4460 4252"/>
                <a:gd name="T211" fmla="*/ 4460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68" h="418">
                  <a:moveTo>
                    <a:pt x="0" y="208"/>
                  </a:moveTo>
                  <a:lnTo>
                    <a:pt x="1" y="236"/>
                  </a:lnTo>
                  <a:lnTo>
                    <a:pt x="5" y="262"/>
                  </a:lnTo>
                  <a:lnTo>
                    <a:pt x="10" y="287"/>
                  </a:lnTo>
                  <a:lnTo>
                    <a:pt x="17" y="311"/>
                  </a:lnTo>
                  <a:lnTo>
                    <a:pt x="26" y="332"/>
                  </a:lnTo>
                  <a:lnTo>
                    <a:pt x="37" y="352"/>
                  </a:lnTo>
                  <a:lnTo>
                    <a:pt x="49" y="370"/>
                  </a:lnTo>
                  <a:lnTo>
                    <a:pt x="63" y="385"/>
                  </a:lnTo>
                  <a:lnTo>
                    <a:pt x="77" y="397"/>
                  </a:lnTo>
                  <a:lnTo>
                    <a:pt x="93" y="407"/>
                  </a:lnTo>
                  <a:lnTo>
                    <a:pt x="110" y="414"/>
                  </a:lnTo>
                  <a:lnTo>
                    <a:pt x="127" y="417"/>
                  </a:lnTo>
                  <a:lnTo>
                    <a:pt x="134" y="417"/>
                  </a:lnTo>
                  <a:lnTo>
                    <a:pt x="152" y="415"/>
                  </a:lnTo>
                  <a:lnTo>
                    <a:pt x="169" y="410"/>
                  </a:lnTo>
                  <a:lnTo>
                    <a:pt x="185" y="402"/>
                  </a:lnTo>
                  <a:lnTo>
                    <a:pt x="200" y="390"/>
                  </a:lnTo>
                  <a:lnTo>
                    <a:pt x="214" y="376"/>
                  </a:lnTo>
                  <a:lnTo>
                    <a:pt x="227" y="360"/>
                  </a:lnTo>
                  <a:lnTo>
                    <a:pt x="238" y="341"/>
                  </a:lnTo>
                  <a:lnTo>
                    <a:pt x="248" y="320"/>
                  </a:lnTo>
                  <a:lnTo>
                    <a:pt x="256" y="297"/>
                  </a:lnTo>
                  <a:lnTo>
                    <a:pt x="262" y="272"/>
                  </a:lnTo>
                  <a:lnTo>
                    <a:pt x="266" y="247"/>
                  </a:lnTo>
                  <a:lnTo>
                    <a:pt x="268" y="220"/>
                  </a:lnTo>
                  <a:lnTo>
                    <a:pt x="268" y="208"/>
                  </a:lnTo>
                  <a:lnTo>
                    <a:pt x="267" y="181"/>
                  </a:lnTo>
                  <a:lnTo>
                    <a:pt x="264" y="155"/>
                  </a:lnTo>
                  <a:lnTo>
                    <a:pt x="258" y="130"/>
                  </a:lnTo>
                  <a:lnTo>
                    <a:pt x="251" y="106"/>
                  </a:lnTo>
                  <a:lnTo>
                    <a:pt x="242" y="84"/>
                  </a:lnTo>
                  <a:lnTo>
                    <a:pt x="231" y="64"/>
                  </a:lnTo>
                  <a:lnTo>
                    <a:pt x="219" y="47"/>
                  </a:lnTo>
                  <a:lnTo>
                    <a:pt x="206" y="32"/>
                  </a:lnTo>
                  <a:lnTo>
                    <a:pt x="191" y="19"/>
                  </a:lnTo>
                  <a:lnTo>
                    <a:pt x="175" y="10"/>
                  </a:lnTo>
                  <a:lnTo>
                    <a:pt x="159" y="3"/>
                  </a:lnTo>
                  <a:lnTo>
                    <a:pt x="141" y="0"/>
                  </a:lnTo>
                  <a:lnTo>
                    <a:pt x="134" y="0"/>
                  </a:lnTo>
                  <a:lnTo>
                    <a:pt x="117" y="1"/>
                  </a:lnTo>
                  <a:lnTo>
                    <a:pt x="100" y="7"/>
                  </a:lnTo>
                  <a:lnTo>
                    <a:pt x="84" y="15"/>
                  </a:lnTo>
                  <a:lnTo>
                    <a:pt x="68" y="26"/>
                  </a:lnTo>
                  <a:lnTo>
                    <a:pt x="54" y="40"/>
                  </a:lnTo>
                  <a:lnTo>
                    <a:pt x="42" y="57"/>
                  </a:lnTo>
                  <a:lnTo>
                    <a:pt x="30" y="76"/>
                  </a:lnTo>
                  <a:lnTo>
                    <a:pt x="21" y="97"/>
                  </a:lnTo>
                  <a:lnTo>
                    <a:pt x="13" y="120"/>
                  </a:lnTo>
                  <a:lnTo>
                    <a:pt x="7" y="144"/>
                  </a:lnTo>
                  <a:lnTo>
                    <a:pt x="2" y="170"/>
                  </a:lnTo>
                  <a:lnTo>
                    <a:pt x="0" y="197"/>
                  </a:lnTo>
                  <a:lnTo>
                    <a:pt x="0" y="20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7" name="Freeform 14"/>
            <p:cNvSpPr>
              <a:spLocks/>
            </p:cNvSpPr>
            <p:nvPr/>
          </p:nvSpPr>
          <p:spPr bwMode="auto">
            <a:xfrm>
              <a:off x="4074" y="4252"/>
              <a:ext cx="268" cy="418"/>
            </a:xfrm>
            <a:custGeom>
              <a:avLst/>
              <a:gdLst>
                <a:gd name="T0" fmla="+- 0 4074 4074"/>
                <a:gd name="T1" fmla="*/ T0 w 268"/>
                <a:gd name="T2" fmla="+- 0 4460 4252"/>
                <a:gd name="T3" fmla="*/ 4460 h 418"/>
                <a:gd name="T4" fmla="+- 0 4075 4074"/>
                <a:gd name="T5" fmla="*/ T4 w 268"/>
                <a:gd name="T6" fmla="+- 0 4488 4252"/>
                <a:gd name="T7" fmla="*/ 4488 h 418"/>
                <a:gd name="T8" fmla="+- 0 4079 4074"/>
                <a:gd name="T9" fmla="*/ T8 w 268"/>
                <a:gd name="T10" fmla="+- 0 4514 4252"/>
                <a:gd name="T11" fmla="*/ 4514 h 418"/>
                <a:gd name="T12" fmla="+- 0 4084 4074"/>
                <a:gd name="T13" fmla="*/ T12 w 268"/>
                <a:gd name="T14" fmla="+- 0 4539 4252"/>
                <a:gd name="T15" fmla="*/ 4539 h 418"/>
                <a:gd name="T16" fmla="+- 0 4091 4074"/>
                <a:gd name="T17" fmla="*/ T16 w 268"/>
                <a:gd name="T18" fmla="+- 0 4563 4252"/>
                <a:gd name="T19" fmla="*/ 4563 h 418"/>
                <a:gd name="T20" fmla="+- 0 4100 4074"/>
                <a:gd name="T21" fmla="*/ T20 w 268"/>
                <a:gd name="T22" fmla="+- 0 4584 4252"/>
                <a:gd name="T23" fmla="*/ 4584 h 418"/>
                <a:gd name="T24" fmla="+- 0 4111 4074"/>
                <a:gd name="T25" fmla="*/ T24 w 268"/>
                <a:gd name="T26" fmla="+- 0 4604 4252"/>
                <a:gd name="T27" fmla="*/ 4604 h 418"/>
                <a:gd name="T28" fmla="+- 0 4123 4074"/>
                <a:gd name="T29" fmla="*/ T28 w 268"/>
                <a:gd name="T30" fmla="+- 0 4622 4252"/>
                <a:gd name="T31" fmla="*/ 4622 h 418"/>
                <a:gd name="T32" fmla="+- 0 4137 4074"/>
                <a:gd name="T33" fmla="*/ T32 w 268"/>
                <a:gd name="T34" fmla="+- 0 4637 4252"/>
                <a:gd name="T35" fmla="*/ 4637 h 418"/>
                <a:gd name="T36" fmla="+- 0 4151 4074"/>
                <a:gd name="T37" fmla="*/ T36 w 268"/>
                <a:gd name="T38" fmla="+- 0 4649 4252"/>
                <a:gd name="T39" fmla="*/ 4649 h 418"/>
                <a:gd name="T40" fmla="+- 0 4167 4074"/>
                <a:gd name="T41" fmla="*/ T40 w 268"/>
                <a:gd name="T42" fmla="+- 0 4659 4252"/>
                <a:gd name="T43" fmla="*/ 4659 h 418"/>
                <a:gd name="T44" fmla="+- 0 4184 4074"/>
                <a:gd name="T45" fmla="*/ T44 w 268"/>
                <a:gd name="T46" fmla="+- 0 4666 4252"/>
                <a:gd name="T47" fmla="*/ 4666 h 418"/>
                <a:gd name="T48" fmla="+- 0 4201 4074"/>
                <a:gd name="T49" fmla="*/ T48 w 268"/>
                <a:gd name="T50" fmla="+- 0 4669 4252"/>
                <a:gd name="T51" fmla="*/ 4669 h 418"/>
                <a:gd name="T52" fmla="+- 0 4208 4074"/>
                <a:gd name="T53" fmla="*/ T52 w 268"/>
                <a:gd name="T54" fmla="+- 0 4669 4252"/>
                <a:gd name="T55" fmla="*/ 4669 h 418"/>
                <a:gd name="T56" fmla="+- 0 4226 4074"/>
                <a:gd name="T57" fmla="*/ T56 w 268"/>
                <a:gd name="T58" fmla="+- 0 4667 4252"/>
                <a:gd name="T59" fmla="*/ 4667 h 418"/>
                <a:gd name="T60" fmla="+- 0 4243 4074"/>
                <a:gd name="T61" fmla="*/ T60 w 268"/>
                <a:gd name="T62" fmla="+- 0 4662 4252"/>
                <a:gd name="T63" fmla="*/ 4662 h 418"/>
                <a:gd name="T64" fmla="+- 0 4259 4074"/>
                <a:gd name="T65" fmla="*/ T64 w 268"/>
                <a:gd name="T66" fmla="+- 0 4654 4252"/>
                <a:gd name="T67" fmla="*/ 4654 h 418"/>
                <a:gd name="T68" fmla="+- 0 4274 4074"/>
                <a:gd name="T69" fmla="*/ T68 w 268"/>
                <a:gd name="T70" fmla="+- 0 4642 4252"/>
                <a:gd name="T71" fmla="*/ 4642 h 418"/>
                <a:gd name="T72" fmla="+- 0 4288 4074"/>
                <a:gd name="T73" fmla="*/ T72 w 268"/>
                <a:gd name="T74" fmla="+- 0 4628 4252"/>
                <a:gd name="T75" fmla="*/ 4628 h 418"/>
                <a:gd name="T76" fmla="+- 0 4301 4074"/>
                <a:gd name="T77" fmla="*/ T76 w 268"/>
                <a:gd name="T78" fmla="+- 0 4612 4252"/>
                <a:gd name="T79" fmla="*/ 4612 h 418"/>
                <a:gd name="T80" fmla="+- 0 4312 4074"/>
                <a:gd name="T81" fmla="*/ T80 w 268"/>
                <a:gd name="T82" fmla="+- 0 4593 4252"/>
                <a:gd name="T83" fmla="*/ 4593 h 418"/>
                <a:gd name="T84" fmla="+- 0 4322 4074"/>
                <a:gd name="T85" fmla="*/ T84 w 268"/>
                <a:gd name="T86" fmla="+- 0 4572 4252"/>
                <a:gd name="T87" fmla="*/ 4572 h 418"/>
                <a:gd name="T88" fmla="+- 0 4330 4074"/>
                <a:gd name="T89" fmla="*/ T88 w 268"/>
                <a:gd name="T90" fmla="+- 0 4549 4252"/>
                <a:gd name="T91" fmla="*/ 4549 h 418"/>
                <a:gd name="T92" fmla="+- 0 4336 4074"/>
                <a:gd name="T93" fmla="*/ T92 w 268"/>
                <a:gd name="T94" fmla="+- 0 4524 4252"/>
                <a:gd name="T95" fmla="*/ 4524 h 418"/>
                <a:gd name="T96" fmla="+- 0 4340 4074"/>
                <a:gd name="T97" fmla="*/ T96 w 268"/>
                <a:gd name="T98" fmla="+- 0 4499 4252"/>
                <a:gd name="T99" fmla="*/ 4499 h 418"/>
                <a:gd name="T100" fmla="+- 0 4342 4074"/>
                <a:gd name="T101" fmla="*/ T100 w 268"/>
                <a:gd name="T102" fmla="+- 0 4472 4252"/>
                <a:gd name="T103" fmla="*/ 4472 h 418"/>
                <a:gd name="T104" fmla="+- 0 4342 4074"/>
                <a:gd name="T105" fmla="*/ T104 w 268"/>
                <a:gd name="T106" fmla="+- 0 4460 4252"/>
                <a:gd name="T107" fmla="*/ 4460 h 418"/>
                <a:gd name="T108" fmla="+- 0 4341 4074"/>
                <a:gd name="T109" fmla="*/ T108 w 268"/>
                <a:gd name="T110" fmla="+- 0 4433 4252"/>
                <a:gd name="T111" fmla="*/ 4433 h 418"/>
                <a:gd name="T112" fmla="+- 0 4338 4074"/>
                <a:gd name="T113" fmla="*/ T112 w 268"/>
                <a:gd name="T114" fmla="+- 0 4407 4252"/>
                <a:gd name="T115" fmla="*/ 4407 h 418"/>
                <a:gd name="T116" fmla="+- 0 4332 4074"/>
                <a:gd name="T117" fmla="*/ T116 w 268"/>
                <a:gd name="T118" fmla="+- 0 4382 4252"/>
                <a:gd name="T119" fmla="*/ 4382 h 418"/>
                <a:gd name="T120" fmla="+- 0 4325 4074"/>
                <a:gd name="T121" fmla="*/ T120 w 268"/>
                <a:gd name="T122" fmla="+- 0 4358 4252"/>
                <a:gd name="T123" fmla="*/ 4358 h 418"/>
                <a:gd name="T124" fmla="+- 0 4316 4074"/>
                <a:gd name="T125" fmla="*/ T124 w 268"/>
                <a:gd name="T126" fmla="+- 0 4336 4252"/>
                <a:gd name="T127" fmla="*/ 4336 h 418"/>
                <a:gd name="T128" fmla="+- 0 4305 4074"/>
                <a:gd name="T129" fmla="*/ T128 w 268"/>
                <a:gd name="T130" fmla="+- 0 4316 4252"/>
                <a:gd name="T131" fmla="*/ 4316 h 418"/>
                <a:gd name="T132" fmla="+- 0 4293 4074"/>
                <a:gd name="T133" fmla="*/ T132 w 268"/>
                <a:gd name="T134" fmla="+- 0 4299 4252"/>
                <a:gd name="T135" fmla="*/ 4299 h 418"/>
                <a:gd name="T136" fmla="+- 0 4280 4074"/>
                <a:gd name="T137" fmla="*/ T136 w 268"/>
                <a:gd name="T138" fmla="+- 0 4284 4252"/>
                <a:gd name="T139" fmla="*/ 4284 h 418"/>
                <a:gd name="T140" fmla="+- 0 4265 4074"/>
                <a:gd name="T141" fmla="*/ T140 w 268"/>
                <a:gd name="T142" fmla="+- 0 4271 4252"/>
                <a:gd name="T143" fmla="*/ 4271 h 418"/>
                <a:gd name="T144" fmla="+- 0 4249 4074"/>
                <a:gd name="T145" fmla="*/ T144 w 268"/>
                <a:gd name="T146" fmla="+- 0 4262 4252"/>
                <a:gd name="T147" fmla="*/ 4262 h 418"/>
                <a:gd name="T148" fmla="+- 0 4233 4074"/>
                <a:gd name="T149" fmla="*/ T148 w 268"/>
                <a:gd name="T150" fmla="+- 0 4255 4252"/>
                <a:gd name="T151" fmla="*/ 4255 h 418"/>
                <a:gd name="T152" fmla="+- 0 4215 4074"/>
                <a:gd name="T153" fmla="*/ T152 w 268"/>
                <a:gd name="T154" fmla="+- 0 4252 4252"/>
                <a:gd name="T155" fmla="*/ 4252 h 418"/>
                <a:gd name="T156" fmla="+- 0 4208 4074"/>
                <a:gd name="T157" fmla="*/ T156 w 268"/>
                <a:gd name="T158" fmla="+- 0 4252 4252"/>
                <a:gd name="T159" fmla="*/ 4252 h 418"/>
                <a:gd name="T160" fmla="+- 0 4191 4074"/>
                <a:gd name="T161" fmla="*/ T160 w 268"/>
                <a:gd name="T162" fmla="+- 0 4253 4252"/>
                <a:gd name="T163" fmla="*/ 4253 h 418"/>
                <a:gd name="T164" fmla="+- 0 4174 4074"/>
                <a:gd name="T165" fmla="*/ T164 w 268"/>
                <a:gd name="T166" fmla="+- 0 4259 4252"/>
                <a:gd name="T167" fmla="*/ 4259 h 418"/>
                <a:gd name="T168" fmla="+- 0 4158 4074"/>
                <a:gd name="T169" fmla="*/ T168 w 268"/>
                <a:gd name="T170" fmla="+- 0 4267 4252"/>
                <a:gd name="T171" fmla="*/ 4267 h 418"/>
                <a:gd name="T172" fmla="+- 0 4142 4074"/>
                <a:gd name="T173" fmla="*/ T172 w 268"/>
                <a:gd name="T174" fmla="+- 0 4278 4252"/>
                <a:gd name="T175" fmla="*/ 4278 h 418"/>
                <a:gd name="T176" fmla="+- 0 4128 4074"/>
                <a:gd name="T177" fmla="*/ T176 w 268"/>
                <a:gd name="T178" fmla="+- 0 4292 4252"/>
                <a:gd name="T179" fmla="*/ 4292 h 418"/>
                <a:gd name="T180" fmla="+- 0 4116 4074"/>
                <a:gd name="T181" fmla="*/ T180 w 268"/>
                <a:gd name="T182" fmla="+- 0 4309 4252"/>
                <a:gd name="T183" fmla="*/ 4309 h 418"/>
                <a:gd name="T184" fmla="+- 0 4104 4074"/>
                <a:gd name="T185" fmla="*/ T184 w 268"/>
                <a:gd name="T186" fmla="+- 0 4328 4252"/>
                <a:gd name="T187" fmla="*/ 4328 h 418"/>
                <a:gd name="T188" fmla="+- 0 4095 4074"/>
                <a:gd name="T189" fmla="*/ T188 w 268"/>
                <a:gd name="T190" fmla="+- 0 4349 4252"/>
                <a:gd name="T191" fmla="*/ 4349 h 418"/>
                <a:gd name="T192" fmla="+- 0 4087 4074"/>
                <a:gd name="T193" fmla="*/ T192 w 268"/>
                <a:gd name="T194" fmla="+- 0 4372 4252"/>
                <a:gd name="T195" fmla="*/ 4372 h 418"/>
                <a:gd name="T196" fmla="+- 0 4081 4074"/>
                <a:gd name="T197" fmla="*/ T196 w 268"/>
                <a:gd name="T198" fmla="+- 0 4396 4252"/>
                <a:gd name="T199" fmla="*/ 4396 h 418"/>
                <a:gd name="T200" fmla="+- 0 4076 4074"/>
                <a:gd name="T201" fmla="*/ T200 w 268"/>
                <a:gd name="T202" fmla="+- 0 4422 4252"/>
                <a:gd name="T203" fmla="*/ 4422 h 418"/>
                <a:gd name="T204" fmla="+- 0 4074 4074"/>
                <a:gd name="T205" fmla="*/ T204 w 268"/>
                <a:gd name="T206" fmla="+- 0 4449 4252"/>
                <a:gd name="T207" fmla="*/ 4449 h 418"/>
                <a:gd name="T208" fmla="+- 0 4074 4074"/>
                <a:gd name="T209" fmla="*/ T208 w 268"/>
                <a:gd name="T210" fmla="+- 0 4460 4252"/>
                <a:gd name="T211" fmla="*/ 4460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68" h="418">
                  <a:moveTo>
                    <a:pt x="0" y="208"/>
                  </a:moveTo>
                  <a:lnTo>
                    <a:pt x="1" y="236"/>
                  </a:lnTo>
                  <a:lnTo>
                    <a:pt x="5" y="262"/>
                  </a:lnTo>
                  <a:lnTo>
                    <a:pt x="10" y="287"/>
                  </a:lnTo>
                  <a:lnTo>
                    <a:pt x="17" y="311"/>
                  </a:lnTo>
                  <a:lnTo>
                    <a:pt x="26" y="332"/>
                  </a:lnTo>
                  <a:lnTo>
                    <a:pt x="37" y="352"/>
                  </a:lnTo>
                  <a:lnTo>
                    <a:pt x="49" y="370"/>
                  </a:lnTo>
                  <a:lnTo>
                    <a:pt x="63" y="385"/>
                  </a:lnTo>
                  <a:lnTo>
                    <a:pt x="77" y="397"/>
                  </a:lnTo>
                  <a:lnTo>
                    <a:pt x="93" y="407"/>
                  </a:lnTo>
                  <a:lnTo>
                    <a:pt x="110" y="414"/>
                  </a:lnTo>
                  <a:lnTo>
                    <a:pt x="127" y="417"/>
                  </a:lnTo>
                  <a:lnTo>
                    <a:pt x="134" y="417"/>
                  </a:lnTo>
                  <a:lnTo>
                    <a:pt x="152" y="415"/>
                  </a:lnTo>
                  <a:lnTo>
                    <a:pt x="169" y="410"/>
                  </a:lnTo>
                  <a:lnTo>
                    <a:pt x="185" y="402"/>
                  </a:lnTo>
                  <a:lnTo>
                    <a:pt x="200" y="390"/>
                  </a:lnTo>
                  <a:lnTo>
                    <a:pt x="214" y="376"/>
                  </a:lnTo>
                  <a:lnTo>
                    <a:pt x="227" y="360"/>
                  </a:lnTo>
                  <a:lnTo>
                    <a:pt x="238" y="341"/>
                  </a:lnTo>
                  <a:lnTo>
                    <a:pt x="248" y="320"/>
                  </a:lnTo>
                  <a:lnTo>
                    <a:pt x="256" y="297"/>
                  </a:lnTo>
                  <a:lnTo>
                    <a:pt x="262" y="272"/>
                  </a:lnTo>
                  <a:lnTo>
                    <a:pt x="266" y="247"/>
                  </a:lnTo>
                  <a:lnTo>
                    <a:pt x="268" y="220"/>
                  </a:lnTo>
                  <a:lnTo>
                    <a:pt x="268" y="208"/>
                  </a:lnTo>
                  <a:lnTo>
                    <a:pt x="267" y="181"/>
                  </a:lnTo>
                  <a:lnTo>
                    <a:pt x="264" y="155"/>
                  </a:lnTo>
                  <a:lnTo>
                    <a:pt x="258" y="130"/>
                  </a:lnTo>
                  <a:lnTo>
                    <a:pt x="251" y="106"/>
                  </a:lnTo>
                  <a:lnTo>
                    <a:pt x="242" y="84"/>
                  </a:lnTo>
                  <a:lnTo>
                    <a:pt x="231" y="64"/>
                  </a:lnTo>
                  <a:lnTo>
                    <a:pt x="219" y="47"/>
                  </a:lnTo>
                  <a:lnTo>
                    <a:pt x="206" y="32"/>
                  </a:lnTo>
                  <a:lnTo>
                    <a:pt x="191" y="19"/>
                  </a:lnTo>
                  <a:lnTo>
                    <a:pt x="175" y="10"/>
                  </a:lnTo>
                  <a:lnTo>
                    <a:pt x="159" y="3"/>
                  </a:lnTo>
                  <a:lnTo>
                    <a:pt x="141" y="0"/>
                  </a:lnTo>
                  <a:lnTo>
                    <a:pt x="134" y="0"/>
                  </a:lnTo>
                  <a:lnTo>
                    <a:pt x="117" y="1"/>
                  </a:lnTo>
                  <a:lnTo>
                    <a:pt x="100" y="7"/>
                  </a:lnTo>
                  <a:lnTo>
                    <a:pt x="84" y="15"/>
                  </a:lnTo>
                  <a:lnTo>
                    <a:pt x="68" y="26"/>
                  </a:lnTo>
                  <a:lnTo>
                    <a:pt x="54" y="40"/>
                  </a:lnTo>
                  <a:lnTo>
                    <a:pt x="42" y="57"/>
                  </a:lnTo>
                  <a:lnTo>
                    <a:pt x="30" y="76"/>
                  </a:lnTo>
                  <a:lnTo>
                    <a:pt x="21" y="97"/>
                  </a:lnTo>
                  <a:lnTo>
                    <a:pt x="13" y="120"/>
                  </a:lnTo>
                  <a:lnTo>
                    <a:pt x="7" y="144"/>
                  </a:lnTo>
                  <a:lnTo>
                    <a:pt x="2" y="170"/>
                  </a:lnTo>
                  <a:lnTo>
                    <a:pt x="0" y="197"/>
                  </a:lnTo>
                  <a:lnTo>
                    <a:pt x="0" y="208"/>
                  </a:lnTo>
                  <a:close/>
                </a:path>
              </a:pathLst>
            </a:custGeom>
            <a:noFill/>
            <a:ln w="25400">
              <a:solidFill>
                <a:srgbClr val="ED413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8" name="Freeform 15"/>
            <p:cNvSpPr>
              <a:spLocks/>
            </p:cNvSpPr>
            <p:nvPr/>
          </p:nvSpPr>
          <p:spPr bwMode="auto">
            <a:xfrm>
              <a:off x="1808" y="6378"/>
              <a:ext cx="3066" cy="475"/>
            </a:xfrm>
            <a:custGeom>
              <a:avLst/>
              <a:gdLst>
                <a:gd name="T0" fmla="+- 0 1808 1808"/>
                <a:gd name="T1" fmla="*/ T0 w 3066"/>
                <a:gd name="T2" fmla="+- 0 6535 6378"/>
                <a:gd name="T3" fmla="*/ 6535 h 475"/>
                <a:gd name="T4" fmla="+- 0 4874 1808"/>
                <a:gd name="T5" fmla="*/ T4 w 3066"/>
                <a:gd name="T6" fmla="+- 0 6852 6378"/>
                <a:gd name="T7" fmla="*/ 6852 h 475"/>
                <a:gd name="T8" fmla="+- 0 4634 1808"/>
                <a:gd name="T9" fmla="*/ T8 w 3066"/>
                <a:gd name="T10" fmla="+- 0 6772 6378"/>
                <a:gd name="T11" fmla="*/ 6772 h 475"/>
                <a:gd name="T12" fmla="+- 0 4417 1808"/>
                <a:gd name="T13" fmla="*/ T12 w 3066"/>
                <a:gd name="T14" fmla="+- 0 6700 6378"/>
                <a:gd name="T15" fmla="*/ 6700 h 475"/>
                <a:gd name="T16" fmla="+- 0 4221 1808"/>
                <a:gd name="T17" fmla="*/ T16 w 3066"/>
                <a:gd name="T18" fmla="+- 0 6636 6378"/>
                <a:gd name="T19" fmla="*/ 6636 h 475"/>
                <a:gd name="T20" fmla="+- 0 4042 1808"/>
                <a:gd name="T21" fmla="*/ T20 w 3066"/>
                <a:gd name="T22" fmla="+- 0 6579 6378"/>
                <a:gd name="T23" fmla="*/ 6579 h 475"/>
                <a:gd name="T24" fmla="+- 0 3880 1808"/>
                <a:gd name="T25" fmla="*/ T24 w 3066"/>
                <a:gd name="T26" fmla="+- 0 6530 6378"/>
                <a:gd name="T27" fmla="*/ 6530 h 475"/>
                <a:gd name="T28" fmla="+- 0 3732 1808"/>
                <a:gd name="T29" fmla="*/ T28 w 3066"/>
                <a:gd name="T30" fmla="+- 0 6488 6378"/>
                <a:gd name="T31" fmla="*/ 6488 h 475"/>
                <a:gd name="T32" fmla="+- 0 3595 1808"/>
                <a:gd name="T33" fmla="*/ T32 w 3066"/>
                <a:gd name="T34" fmla="+- 0 6454 6378"/>
                <a:gd name="T35" fmla="*/ 6454 h 475"/>
                <a:gd name="T36" fmla="+- 0 3467 1808"/>
                <a:gd name="T37" fmla="*/ T36 w 3066"/>
                <a:gd name="T38" fmla="+- 0 6426 6378"/>
                <a:gd name="T39" fmla="*/ 6426 h 475"/>
                <a:gd name="T40" fmla="+- 0 3346 1808"/>
                <a:gd name="T41" fmla="*/ T40 w 3066"/>
                <a:gd name="T42" fmla="+- 0 6404 6378"/>
                <a:gd name="T43" fmla="*/ 6404 h 475"/>
                <a:gd name="T44" fmla="+- 0 3230 1808"/>
                <a:gd name="T45" fmla="*/ T44 w 3066"/>
                <a:gd name="T46" fmla="+- 0 6390 6378"/>
                <a:gd name="T47" fmla="*/ 6390 h 475"/>
                <a:gd name="T48" fmla="+- 0 3115 1808"/>
                <a:gd name="T49" fmla="*/ T48 w 3066"/>
                <a:gd name="T50" fmla="+- 0 6381 6378"/>
                <a:gd name="T51" fmla="*/ 6381 h 475"/>
                <a:gd name="T52" fmla="+- 0 3001 1808"/>
                <a:gd name="T53" fmla="*/ T52 w 3066"/>
                <a:gd name="T54" fmla="+- 0 6378 6378"/>
                <a:gd name="T55" fmla="*/ 6378 h 475"/>
                <a:gd name="T56" fmla="+- 0 2884 1808"/>
                <a:gd name="T57" fmla="*/ T56 w 3066"/>
                <a:gd name="T58" fmla="+- 0 6380 6378"/>
                <a:gd name="T59" fmla="*/ 6380 h 475"/>
                <a:gd name="T60" fmla="+- 0 2763 1808"/>
                <a:gd name="T61" fmla="*/ T60 w 3066"/>
                <a:gd name="T62" fmla="+- 0 6388 6378"/>
                <a:gd name="T63" fmla="*/ 6388 h 475"/>
                <a:gd name="T64" fmla="+- 0 2635 1808"/>
                <a:gd name="T65" fmla="*/ T64 w 3066"/>
                <a:gd name="T66" fmla="+- 0 6401 6378"/>
                <a:gd name="T67" fmla="*/ 6401 h 475"/>
                <a:gd name="T68" fmla="+- 0 2497 1808"/>
                <a:gd name="T69" fmla="*/ T68 w 3066"/>
                <a:gd name="T70" fmla="+- 0 6419 6378"/>
                <a:gd name="T71" fmla="*/ 6419 h 475"/>
                <a:gd name="T72" fmla="+- 0 2348 1808"/>
                <a:gd name="T73" fmla="*/ T72 w 3066"/>
                <a:gd name="T74" fmla="+- 0 6442 6378"/>
                <a:gd name="T75" fmla="*/ 6442 h 475"/>
                <a:gd name="T76" fmla="+- 0 2185 1808"/>
                <a:gd name="T77" fmla="*/ T76 w 3066"/>
                <a:gd name="T78" fmla="+- 0 6469 6378"/>
                <a:gd name="T79" fmla="*/ 6469 h 475"/>
                <a:gd name="T80" fmla="+- 0 2006 1808"/>
                <a:gd name="T81" fmla="*/ T80 w 3066"/>
                <a:gd name="T82" fmla="+- 0 6500 6378"/>
                <a:gd name="T83" fmla="*/ 6500 h 475"/>
                <a:gd name="T84" fmla="+- 0 1808 1808"/>
                <a:gd name="T85" fmla="*/ T84 w 3066"/>
                <a:gd name="T86" fmla="+- 0 6535 6378"/>
                <a:gd name="T87" fmla="*/ 6535 h 4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066" h="475">
                  <a:moveTo>
                    <a:pt x="0" y="157"/>
                  </a:moveTo>
                  <a:lnTo>
                    <a:pt x="3066" y="474"/>
                  </a:lnTo>
                  <a:lnTo>
                    <a:pt x="2826" y="394"/>
                  </a:lnTo>
                  <a:lnTo>
                    <a:pt x="2609" y="322"/>
                  </a:lnTo>
                  <a:lnTo>
                    <a:pt x="2413" y="258"/>
                  </a:lnTo>
                  <a:lnTo>
                    <a:pt x="2234" y="201"/>
                  </a:lnTo>
                  <a:lnTo>
                    <a:pt x="2072" y="152"/>
                  </a:lnTo>
                  <a:lnTo>
                    <a:pt x="1924" y="110"/>
                  </a:lnTo>
                  <a:lnTo>
                    <a:pt x="1787" y="76"/>
                  </a:lnTo>
                  <a:lnTo>
                    <a:pt x="1659" y="48"/>
                  </a:lnTo>
                  <a:lnTo>
                    <a:pt x="1538" y="26"/>
                  </a:lnTo>
                  <a:lnTo>
                    <a:pt x="1422" y="12"/>
                  </a:lnTo>
                  <a:lnTo>
                    <a:pt x="1307" y="3"/>
                  </a:lnTo>
                  <a:lnTo>
                    <a:pt x="1193" y="0"/>
                  </a:lnTo>
                  <a:lnTo>
                    <a:pt x="1076" y="2"/>
                  </a:lnTo>
                  <a:lnTo>
                    <a:pt x="955" y="10"/>
                  </a:lnTo>
                  <a:lnTo>
                    <a:pt x="827" y="23"/>
                  </a:lnTo>
                  <a:lnTo>
                    <a:pt x="689" y="41"/>
                  </a:lnTo>
                  <a:lnTo>
                    <a:pt x="540" y="64"/>
                  </a:lnTo>
                  <a:lnTo>
                    <a:pt x="377" y="91"/>
                  </a:lnTo>
                  <a:lnTo>
                    <a:pt x="198" y="122"/>
                  </a:lnTo>
                  <a:lnTo>
                    <a:pt x="0" y="15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9" name="Freeform 16"/>
            <p:cNvSpPr>
              <a:spLocks/>
            </p:cNvSpPr>
            <p:nvPr/>
          </p:nvSpPr>
          <p:spPr bwMode="auto">
            <a:xfrm>
              <a:off x="1808" y="6378"/>
              <a:ext cx="3066" cy="475"/>
            </a:xfrm>
            <a:custGeom>
              <a:avLst/>
              <a:gdLst>
                <a:gd name="T0" fmla="+- 0 1808 1808"/>
                <a:gd name="T1" fmla="*/ T0 w 3066"/>
                <a:gd name="T2" fmla="+- 0 6535 6378"/>
                <a:gd name="T3" fmla="*/ 6535 h 475"/>
                <a:gd name="T4" fmla="+- 0 2006 1808"/>
                <a:gd name="T5" fmla="*/ T4 w 3066"/>
                <a:gd name="T6" fmla="+- 0 6500 6378"/>
                <a:gd name="T7" fmla="*/ 6500 h 475"/>
                <a:gd name="T8" fmla="+- 0 2185 1808"/>
                <a:gd name="T9" fmla="*/ T8 w 3066"/>
                <a:gd name="T10" fmla="+- 0 6469 6378"/>
                <a:gd name="T11" fmla="*/ 6469 h 475"/>
                <a:gd name="T12" fmla="+- 0 2348 1808"/>
                <a:gd name="T13" fmla="*/ T12 w 3066"/>
                <a:gd name="T14" fmla="+- 0 6442 6378"/>
                <a:gd name="T15" fmla="*/ 6442 h 475"/>
                <a:gd name="T16" fmla="+- 0 2497 1808"/>
                <a:gd name="T17" fmla="*/ T16 w 3066"/>
                <a:gd name="T18" fmla="+- 0 6419 6378"/>
                <a:gd name="T19" fmla="*/ 6419 h 475"/>
                <a:gd name="T20" fmla="+- 0 2635 1808"/>
                <a:gd name="T21" fmla="*/ T20 w 3066"/>
                <a:gd name="T22" fmla="+- 0 6401 6378"/>
                <a:gd name="T23" fmla="*/ 6401 h 475"/>
                <a:gd name="T24" fmla="+- 0 2763 1808"/>
                <a:gd name="T25" fmla="*/ T24 w 3066"/>
                <a:gd name="T26" fmla="+- 0 6388 6378"/>
                <a:gd name="T27" fmla="*/ 6388 h 475"/>
                <a:gd name="T28" fmla="+- 0 2884 1808"/>
                <a:gd name="T29" fmla="*/ T28 w 3066"/>
                <a:gd name="T30" fmla="+- 0 6380 6378"/>
                <a:gd name="T31" fmla="*/ 6380 h 475"/>
                <a:gd name="T32" fmla="+- 0 3001 1808"/>
                <a:gd name="T33" fmla="*/ T32 w 3066"/>
                <a:gd name="T34" fmla="+- 0 6378 6378"/>
                <a:gd name="T35" fmla="*/ 6378 h 475"/>
                <a:gd name="T36" fmla="+- 0 3115 1808"/>
                <a:gd name="T37" fmla="*/ T36 w 3066"/>
                <a:gd name="T38" fmla="+- 0 6381 6378"/>
                <a:gd name="T39" fmla="*/ 6381 h 475"/>
                <a:gd name="T40" fmla="+- 0 3230 1808"/>
                <a:gd name="T41" fmla="*/ T40 w 3066"/>
                <a:gd name="T42" fmla="+- 0 6390 6378"/>
                <a:gd name="T43" fmla="*/ 6390 h 475"/>
                <a:gd name="T44" fmla="+- 0 3346 1808"/>
                <a:gd name="T45" fmla="*/ T44 w 3066"/>
                <a:gd name="T46" fmla="+- 0 6404 6378"/>
                <a:gd name="T47" fmla="*/ 6404 h 475"/>
                <a:gd name="T48" fmla="+- 0 3467 1808"/>
                <a:gd name="T49" fmla="*/ T48 w 3066"/>
                <a:gd name="T50" fmla="+- 0 6426 6378"/>
                <a:gd name="T51" fmla="*/ 6426 h 475"/>
                <a:gd name="T52" fmla="+- 0 3595 1808"/>
                <a:gd name="T53" fmla="*/ T52 w 3066"/>
                <a:gd name="T54" fmla="+- 0 6454 6378"/>
                <a:gd name="T55" fmla="*/ 6454 h 475"/>
                <a:gd name="T56" fmla="+- 0 3732 1808"/>
                <a:gd name="T57" fmla="*/ T56 w 3066"/>
                <a:gd name="T58" fmla="+- 0 6488 6378"/>
                <a:gd name="T59" fmla="*/ 6488 h 475"/>
                <a:gd name="T60" fmla="+- 0 3880 1808"/>
                <a:gd name="T61" fmla="*/ T60 w 3066"/>
                <a:gd name="T62" fmla="+- 0 6530 6378"/>
                <a:gd name="T63" fmla="*/ 6530 h 475"/>
                <a:gd name="T64" fmla="+- 0 4042 1808"/>
                <a:gd name="T65" fmla="*/ T64 w 3066"/>
                <a:gd name="T66" fmla="+- 0 6579 6378"/>
                <a:gd name="T67" fmla="*/ 6579 h 475"/>
                <a:gd name="T68" fmla="+- 0 4221 1808"/>
                <a:gd name="T69" fmla="*/ T68 w 3066"/>
                <a:gd name="T70" fmla="+- 0 6636 6378"/>
                <a:gd name="T71" fmla="*/ 6636 h 475"/>
                <a:gd name="T72" fmla="+- 0 4417 1808"/>
                <a:gd name="T73" fmla="*/ T72 w 3066"/>
                <a:gd name="T74" fmla="+- 0 6700 6378"/>
                <a:gd name="T75" fmla="*/ 6700 h 475"/>
                <a:gd name="T76" fmla="+- 0 4634 1808"/>
                <a:gd name="T77" fmla="*/ T76 w 3066"/>
                <a:gd name="T78" fmla="+- 0 6772 6378"/>
                <a:gd name="T79" fmla="*/ 6772 h 475"/>
                <a:gd name="T80" fmla="+- 0 4874 1808"/>
                <a:gd name="T81" fmla="*/ T80 w 3066"/>
                <a:gd name="T82" fmla="+- 0 6852 6378"/>
                <a:gd name="T83" fmla="*/ 6852 h 4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66" h="475">
                  <a:moveTo>
                    <a:pt x="0" y="157"/>
                  </a:moveTo>
                  <a:lnTo>
                    <a:pt x="198" y="122"/>
                  </a:lnTo>
                  <a:lnTo>
                    <a:pt x="377" y="91"/>
                  </a:lnTo>
                  <a:lnTo>
                    <a:pt x="540" y="64"/>
                  </a:lnTo>
                  <a:lnTo>
                    <a:pt x="689" y="41"/>
                  </a:lnTo>
                  <a:lnTo>
                    <a:pt x="827" y="23"/>
                  </a:lnTo>
                  <a:lnTo>
                    <a:pt x="955" y="10"/>
                  </a:lnTo>
                  <a:lnTo>
                    <a:pt x="1076" y="2"/>
                  </a:lnTo>
                  <a:lnTo>
                    <a:pt x="1193" y="0"/>
                  </a:lnTo>
                  <a:lnTo>
                    <a:pt x="1307" y="3"/>
                  </a:lnTo>
                  <a:lnTo>
                    <a:pt x="1422" y="12"/>
                  </a:lnTo>
                  <a:lnTo>
                    <a:pt x="1538" y="26"/>
                  </a:lnTo>
                  <a:lnTo>
                    <a:pt x="1659" y="48"/>
                  </a:lnTo>
                  <a:lnTo>
                    <a:pt x="1787" y="76"/>
                  </a:lnTo>
                  <a:lnTo>
                    <a:pt x="1924" y="110"/>
                  </a:lnTo>
                  <a:lnTo>
                    <a:pt x="2072" y="152"/>
                  </a:lnTo>
                  <a:lnTo>
                    <a:pt x="2234" y="201"/>
                  </a:lnTo>
                  <a:lnTo>
                    <a:pt x="2413" y="258"/>
                  </a:lnTo>
                  <a:lnTo>
                    <a:pt x="2609" y="322"/>
                  </a:lnTo>
                  <a:lnTo>
                    <a:pt x="2826" y="394"/>
                  </a:lnTo>
                  <a:lnTo>
                    <a:pt x="3066" y="474"/>
                  </a:lnTo>
                </a:path>
              </a:pathLst>
            </a:custGeom>
            <a:noFill/>
            <a:ln w="12700">
              <a:solidFill>
                <a:srgbClr val="66BC5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0" name="Freeform 17"/>
            <p:cNvSpPr>
              <a:spLocks/>
            </p:cNvSpPr>
            <p:nvPr/>
          </p:nvSpPr>
          <p:spPr bwMode="auto">
            <a:xfrm>
              <a:off x="2261" y="4559"/>
              <a:ext cx="2091" cy="2073"/>
            </a:xfrm>
            <a:custGeom>
              <a:avLst/>
              <a:gdLst>
                <a:gd name="T0" fmla="+- 0 2616 2261"/>
                <a:gd name="T1" fmla="*/ T0 w 2091"/>
                <a:gd name="T2" fmla="+- 0 6403 4559"/>
                <a:gd name="T3" fmla="*/ 6403 h 2073"/>
                <a:gd name="T4" fmla="+- 0 2768 2261"/>
                <a:gd name="T5" fmla="*/ T4 w 2091"/>
                <a:gd name="T6" fmla="+- 0 6386 4559"/>
                <a:gd name="T7" fmla="*/ 6386 h 2073"/>
                <a:gd name="T8" fmla="+- 0 2905 2261"/>
                <a:gd name="T9" fmla="*/ T8 w 2091"/>
                <a:gd name="T10" fmla="+- 0 6373 4559"/>
                <a:gd name="T11" fmla="*/ 6373 h 2073"/>
                <a:gd name="T12" fmla="+- 0 3029 2261"/>
                <a:gd name="T13" fmla="*/ T12 w 2091"/>
                <a:gd name="T14" fmla="+- 0 6362 4559"/>
                <a:gd name="T15" fmla="*/ 6362 h 2073"/>
                <a:gd name="T16" fmla="+- 0 3141 2261"/>
                <a:gd name="T17" fmla="*/ T16 w 2091"/>
                <a:gd name="T18" fmla="+- 0 6354 4559"/>
                <a:gd name="T19" fmla="*/ 6354 h 2073"/>
                <a:gd name="T20" fmla="+- 0 3242 2261"/>
                <a:gd name="T21" fmla="*/ T20 w 2091"/>
                <a:gd name="T22" fmla="+- 0 6349 4559"/>
                <a:gd name="T23" fmla="*/ 6349 h 2073"/>
                <a:gd name="T24" fmla="+- 0 3336 2261"/>
                <a:gd name="T25" fmla="*/ T24 w 2091"/>
                <a:gd name="T26" fmla="+- 0 6347 4559"/>
                <a:gd name="T27" fmla="*/ 6347 h 2073"/>
                <a:gd name="T28" fmla="+- 0 3422 2261"/>
                <a:gd name="T29" fmla="*/ T28 w 2091"/>
                <a:gd name="T30" fmla="+- 0 6349 4559"/>
                <a:gd name="T31" fmla="*/ 6349 h 2073"/>
                <a:gd name="T32" fmla="+- 0 3502 2261"/>
                <a:gd name="T33" fmla="*/ T32 w 2091"/>
                <a:gd name="T34" fmla="+- 0 6354 4559"/>
                <a:gd name="T35" fmla="*/ 6354 h 2073"/>
                <a:gd name="T36" fmla="+- 0 3579 2261"/>
                <a:gd name="T37" fmla="*/ T36 w 2091"/>
                <a:gd name="T38" fmla="+- 0 6363 4559"/>
                <a:gd name="T39" fmla="*/ 6363 h 2073"/>
                <a:gd name="T40" fmla="+- 0 3653 2261"/>
                <a:gd name="T41" fmla="*/ T40 w 2091"/>
                <a:gd name="T42" fmla="+- 0 6376 4559"/>
                <a:gd name="T43" fmla="*/ 6376 h 2073"/>
                <a:gd name="T44" fmla="+- 0 3727 2261"/>
                <a:gd name="T45" fmla="*/ T44 w 2091"/>
                <a:gd name="T46" fmla="+- 0 6393 4559"/>
                <a:gd name="T47" fmla="*/ 6393 h 2073"/>
                <a:gd name="T48" fmla="+- 0 3802 2261"/>
                <a:gd name="T49" fmla="*/ T48 w 2091"/>
                <a:gd name="T50" fmla="+- 0 6414 4559"/>
                <a:gd name="T51" fmla="*/ 6414 h 2073"/>
                <a:gd name="T52" fmla="+- 0 3878 2261"/>
                <a:gd name="T53" fmla="*/ T52 w 2091"/>
                <a:gd name="T54" fmla="+- 0 6439 4559"/>
                <a:gd name="T55" fmla="*/ 6439 h 2073"/>
                <a:gd name="T56" fmla="+- 0 3959 2261"/>
                <a:gd name="T57" fmla="*/ T56 w 2091"/>
                <a:gd name="T58" fmla="+- 0 6468 4559"/>
                <a:gd name="T59" fmla="*/ 6468 h 2073"/>
                <a:gd name="T60" fmla="+- 0 4045 2261"/>
                <a:gd name="T61" fmla="*/ T60 w 2091"/>
                <a:gd name="T62" fmla="+- 0 6502 4559"/>
                <a:gd name="T63" fmla="*/ 6502 h 2073"/>
                <a:gd name="T64" fmla="+- 0 4139 2261"/>
                <a:gd name="T65" fmla="*/ T64 w 2091"/>
                <a:gd name="T66" fmla="+- 0 6541 4559"/>
                <a:gd name="T67" fmla="*/ 6541 h 2073"/>
                <a:gd name="T68" fmla="+- 0 4241 2261"/>
                <a:gd name="T69" fmla="*/ T68 w 2091"/>
                <a:gd name="T70" fmla="+- 0 6584 4559"/>
                <a:gd name="T71" fmla="*/ 6584 h 2073"/>
                <a:gd name="T72" fmla="+- 0 4353 2261"/>
                <a:gd name="T73" fmla="*/ T72 w 2091"/>
                <a:gd name="T74" fmla="+- 0 6633 4559"/>
                <a:gd name="T75" fmla="*/ 6633 h 2073"/>
                <a:gd name="T76" fmla="+- 0 4294 2261"/>
                <a:gd name="T77" fmla="*/ T76 w 2091"/>
                <a:gd name="T78" fmla="+- 0 6518 4559"/>
                <a:gd name="T79" fmla="*/ 6518 h 2073"/>
                <a:gd name="T80" fmla="+- 0 4241 2261"/>
                <a:gd name="T81" fmla="*/ T80 w 2091"/>
                <a:gd name="T82" fmla="+- 0 6415 4559"/>
                <a:gd name="T83" fmla="*/ 6415 h 2073"/>
                <a:gd name="T84" fmla="+- 0 4194 2261"/>
                <a:gd name="T85" fmla="*/ T84 w 2091"/>
                <a:gd name="T86" fmla="+- 0 6320 4559"/>
                <a:gd name="T87" fmla="*/ 6320 h 2073"/>
                <a:gd name="T88" fmla="+- 0 4152 2261"/>
                <a:gd name="T89" fmla="*/ T88 w 2091"/>
                <a:gd name="T90" fmla="+- 0 6234 4559"/>
                <a:gd name="T91" fmla="*/ 6234 h 2073"/>
                <a:gd name="T92" fmla="+- 0 4116 2261"/>
                <a:gd name="T93" fmla="*/ T92 w 2091"/>
                <a:gd name="T94" fmla="+- 0 6155 4559"/>
                <a:gd name="T95" fmla="*/ 6155 h 2073"/>
                <a:gd name="T96" fmla="+- 0 4084 2261"/>
                <a:gd name="T97" fmla="*/ T96 w 2091"/>
                <a:gd name="T98" fmla="+- 0 6080 4559"/>
                <a:gd name="T99" fmla="*/ 6080 h 2073"/>
                <a:gd name="T100" fmla="+- 0 4057 2261"/>
                <a:gd name="T101" fmla="*/ T100 w 2091"/>
                <a:gd name="T102" fmla="+- 0 6010 4559"/>
                <a:gd name="T103" fmla="*/ 6010 h 2073"/>
                <a:gd name="T104" fmla="+- 0 4035 2261"/>
                <a:gd name="T105" fmla="*/ T104 w 2091"/>
                <a:gd name="T106" fmla="+- 0 5942 4559"/>
                <a:gd name="T107" fmla="*/ 5942 h 2073"/>
                <a:gd name="T108" fmla="+- 0 4017 2261"/>
                <a:gd name="T109" fmla="*/ T108 w 2091"/>
                <a:gd name="T110" fmla="+- 0 5875 4559"/>
                <a:gd name="T111" fmla="*/ 5875 h 2073"/>
                <a:gd name="T112" fmla="+- 0 4004 2261"/>
                <a:gd name="T113" fmla="*/ T112 w 2091"/>
                <a:gd name="T114" fmla="+- 0 5809 4559"/>
                <a:gd name="T115" fmla="*/ 5809 h 2073"/>
                <a:gd name="T116" fmla="+- 0 3994 2261"/>
                <a:gd name="T117" fmla="*/ T116 w 2091"/>
                <a:gd name="T118" fmla="+- 0 5741 4559"/>
                <a:gd name="T119" fmla="*/ 5741 h 2073"/>
                <a:gd name="T120" fmla="+- 0 3987 2261"/>
                <a:gd name="T121" fmla="*/ T120 w 2091"/>
                <a:gd name="T122" fmla="+- 0 5670 4559"/>
                <a:gd name="T123" fmla="*/ 5670 h 2073"/>
                <a:gd name="T124" fmla="+- 0 3984 2261"/>
                <a:gd name="T125" fmla="*/ T124 w 2091"/>
                <a:gd name="T126" fmla="+- 0 5595 4559"/>
                <a:gd name="T127" fmla="*/ 5595 h 2073"/>
                <a:gd name="T128" fmla="+- 0 3984 2261"/>
                <a:gd name="T129" fmla="*/ T128 w 2091"/>
                <a:gd name="T130" fmla="+- 0 5515 4559"/>
                <a:gd name="T131" fmla="*/ 5515 h 2073"/>
                <a:gd name="T132" fmla="+- 0 3987 2261"/>
                <a:gd name="T133" fmla="*/ T132 w 2091"/>
                <a:gd name="T134" fmla="+- 0 5427 4559"/>
                <a:gd name="T135" fmla="*/ 5427 h 2073"/>
                <a:gd name="T136" fmla="+- 0 3992 2261"/>
                <a:gd name="T137" fmla="*/ T136 w 2091"/>
                <a:gd name="T138" fmla="+- 0 5332 4559"/>
                <a:gd name="T139" fmla="*/ 5332 h 2073"/>
                <a:gd name="T140" fmla="+- 0 4000 2261"/>
                <a:gd name="T141" fmla="*/ T140 w 2091"/>
                <a:gd name="T142" fmla="+- 0 5227 4559"/>
                <a:gd name="T143" fmla="*/ 5227 h 2073"/>
                <a:gd name="T144" fmla="+- 0 4010 2261"/>
                <a:gd name="T145" fmla="*/ T144 w 2091"/>
                <a:gd name="T146" fmla="+- 0 5112 4559"/>
                <a:gd name="T147" fmla="*/ 5112 h 2073"/>
                <a:gd name="T148" fmla="+- 0 4022 2261"/>
                <a:gd name="T149" fmla="*/ T148 w 2091"/>
                <a:gd name="T150" fmla="+- 0 4984 4559"/>
                <a:gd name="T151" fmla="*/ 4984 h 2073"/>
                <a:gd name="T152" fmla="+- 0 4036 2261"/>
                <a:gd name="T153" fmla="*/ T152 w 2091"/>
                <a:gd name="T154" fmla="+- 0 4843 4559"/>
                <a:gd name="T155" fmla="*/ 4843 h 2073"/>
                <a:gd name="T156" fmla="+- 0 3341 2261"/>
                <a:gd name="T157" fmla="*/ T156 w 2091"/>
                <a:gd name="T158" fmla="+- 0 4559 4559"/>
                <a:gd name="T159" fmla="*/ 4559 h 2073"/>
                <a:gd name="T160" fmla="+- 0 2543 2261"/>
                <a:gd name="T161" fmla="*/ T160 w 2091"/>
                <a:gd name="T162" fmla="+- 0 4897 4559"/>
                <a:gd name="T163" fmla="*/ 4897 h 2073"/>
                <a:gd name="T164" fmla="+- 0 2526 2261"/>
                <a:gd name="T165" fmla="*/ T164 w 2091"/>
                <a:gd name="T166" fmla="+- 0 5096 4559"/>
                <a:gd name="T167" fmla="*/ 5096 h 2073"/>
                <a:gd name="T168" fmla="+- 0 2510 2261"/>
                <a:gd name="T169" fmla="*/ T168 w 2091"/>
                <a:gd name="T170" fmla="+- 0 5275 4559"/>
                <a:gd name="T171" fmla="*/ 5275 h 2073"/>
                <a:gd name="T172" fmla="+- 0 2496 2261"/>
                <a:gd name="T173" fmla="*/ T172 w 2091"/>
                <a:gd name="T174" fmla="+- 0 5436 4559"/>
                <a:gd name="T175" fmla="*/ 5436 h 2073"/>
                <a:gd name="T176" fmla="+- 0 2483 2261"/>
                <a:gd name="T177" fmla="*/ T176 w 2091"/>
                <a:gd name="T178" fmla="+- 0 5580 4559"/>
                <a:gd name="T179" fmla="*/ 5580 h 2073"/>
                <a:gd name="T180" fmla="+- 0 2470 2261"/>
                <a:gd name="T181" fmla="*/ T180 w 2091"/>
                <a:gd name="T182" fmla="+- 0 5707 4559"/>
                <a:gd name="T183" fmla="*/ 5707 h 2073"/>
                <a:gd name="T184" fmla="+- 0 2459 2261"/>
                <a:gd name="T185" fmla="*/ T184 w 2091"/>
                <a:gd name="T186" fmla="+- 0 5818 4559"/>
                <a:gd name="T187" fmla="*/ 5818 h 2073"/>
                <a:gd name="T188" fmla="+- 0 2448 2261"/>
                <a:gd name="T189" fmla="*/ T188 w 2091"/>
                <a:gd name="T190" fmla="+- 0 5916 4559"/>
                <a:gd name="T191" fmla="*/ 5916 h 2073"/>
                <a:gd name="T192" fmla="+- 0 2438 2261"/>
                <a:gd name="T193" fmla="*/ T192 w 2091"/>
                <a:gd name="T194" fmla="+- 0 6001 4559"/>
                <a:gd name="T195" fmla="*/ 6001 h 2073"/>
                <a:gd name="T196" fmla="+- 0 2427 2261"/>
                <a:gd name="T197" fmla="*/ T196 w 2091"/>
                <a:gd name="T198" fmla="+- 0 6075 4559"/>
                <a:gd name="T199" fmla="*/ 6075 h 2073"/>
                <a:gd name="T200" fmla="+- 0 2417 2261"/>
                <a:gd name="T201" fmla="*/ T200 w 2091"/>
                <a:gd name="T202" fmla="+- 0 6138 4559"/>
                <a:gd name="T203" fmla="*/ 6138 h 2073"/>
                <a:gd name="T204" fmla="+- 0 2406 2261"/>
                <a:gd name="T205" fmla="*/ T204 w 2091"/>
                <a:gd name="T206" fmla="+- 0 6191 4559"/>
                <a:gd name="T207" fmla="*/ 6191 h 2073"/>
                <a:gd name="T208" fmla="+- 0 2395 2261"/>
                <a:gd name="T209" fmla="*/ T208 w 2091"/>
                <a:gd name="T210" fmla="+- 0 6236 4559"/>
                <a:gd name="T211" fmla="*/ 6236 h 2073"/>
                <a:gd name="T212" fmla="+- 0 2383 2261"/>
                <a:gd name="T213" fmla="*/ T212 w 2091"/>
                <a:gd name="T214" fmla="+- 0 6275 4559"/>
                <a:gd name="T215" fmla="*/ 6275 h 2073"/>
                <a:gd name="T216" fmla="+- 0 2356 2261"/>
                <a:gd name="T217" fmla="*/ T216 w 2091"/>
                <a:gd name="T218" fmla="+- 0 6335 4559"/>
                <a:gd name="T219" fmla="*/ 6335 h 2073"/>
                <a:gd name="T220" fmla="+- 0 2324 2261"/>
                <a:gd name="T221" fmla="*/ T220 w 2091"/>
                <a:gd name="T222" fmla="+- 0 6380 4559"/>
                <a:gd name="T223" fmla="*/ 6380 h 2073"/>
                <a:gd name="T224" fmla="+- 0 2284 2261"/>
                <a:gd name="T225" fmla="*/ T224 w 2091"/>
                <a:gd name="T226" fmla="+- 0 6421 4559"/>
                <a:gd name="T227" fmla="*/ 6421 h 2073"/>
                <a:gd name="T228" fmla="+- 0 2261 2261"/>
                <a:gd name="T229" fmla="*/ T228 w 2091"/>
                <a:gd name="T230" fmla="+- 0 6443 4559"/>
                <a:gd name="T231" fmla="*/ 6443 h 2073"/>
                <a:gd name="T232" fmla="+- 0 2448 2261"/>
                <a:gd name="T233" fmla="*/ T232 w 2091"/>
                <a:gd name="T234" fmla="+- 0 6421 4559"/>
                <a:gd name="T235" fmla="*/ 6421 h 2073"/>
                <a:gd name="T236" fmla="+- 0 2616 2261"/>
                <a:gd name="T237" fmla="*/ T236 w 2091"/>
                <a:gd name="T238" fmla="+- 0 6403 4559"/>
                <a:gd name="T239" fmla="*/ 6403 h 20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091" h="2073">
                  <a:moveTo>
                    <a:pt x="355" y="1844"/>
                  </a:moveTo>
                  <a:lnTo>
                    <a:pt x="507" y="1827"/>
                  </a:lnTo>
                  <a:lnTo>
                    <a:pt x="644" y="1814"/>
                  </a:lnTo>
                  <a:lnTo>
                    <a:pt x="768" y="1803"/>
                  </a:lnTo>
                  <a:lnTo>
                    <a:pt x="880" y="1795"/>
                  </a:lnTo>
                  <a:lnTo>
                    <a:pt x="981" y="1790"/>
                  </a:lnTo>
                  <a:lnTo>
                    <a:pt x="1075" y="1788"/>
                  </a:lnTo>
                  <a:lnTo>
                    <a:pt x="1161" y="1790"/>
                  </a:lnTo>
                  <a:lnTo>
                    <a:pt x="1241" y="1795"/>
                  </a:lnTo>
                  <a:lnTo>
                    <a:pt x="1318" y="1804"/>
                  </a:lnTo>
                  <a:lnTo>
                    <a:pt x="1392" y="1817"/>
                  </a:lnTo>
                  <a:lnTo>
                    <a:pt x="1466" y="1834"/>
                  </a:lnTo>
                  <a:lnTo>
                    <a:pt x="1541" y="1855"/>
                  </a:lnTo>
                  <a:lnTo>
                    <a:pt x="1617" y="1880"/>
                  </a:lnTo>
                  <a:lnTo>
                    <a:pt x="1698" y="1909"/>
                  </a:lnTo>
                  <a:lnTo>
                    <a:pt x="1784" y="1943"/>
                  </a:lnTo>
                  <a:lnTo>
                    <a:pt x="1878" y="1982"/>
                  </a:lnTo>
                  <a:lnTo>
                    <a:pt x="1980" y="2025"/>
                  </a:lnTo>
                  <a:lnTo>
                    <a:pt x="2092" y="2074"/>
                  </a:lnTo>
                  <a:lnTo>
                    <a:pt x="2033" y="1959"/>
                  </a:lnTo>
                  <a:lnTo>
                    <a:pt x="1980" y="1856"/>
                  </a:lnTo>
                  <a:lnTo>
                    <a:pt x="1933" y="1761"/>
                  </a:lnTo>
                  <a:lnTo>
                    <a:pt x="1891" y="1675"/>
                  </a:lnTo>
                  <a:lnTo>
                    <a:pt x="1855" y="1596"/>
                  </a:lnTo>
                  <a:lnTo>
                    <a:pt x="1823" y="1521"/>
                  </a:lnTo>
                  <a:lnTo>
                    <a:pt x="1796" y="1451"/>
                  </a:lnTo>
                  <a:lnTo>
                    <a:pt x="1774" y="1383"/>
                  </a:lnTo>
                  <a:lnTo>
                    <a:pt x="1756" y="1316"/>
                  </a:lnTo>
                  <a:lnTo>
                    <a:pt x="1743" y="1250"/>
                  </a:lnTo>
                  <a:lnTo>
                    <a:pt x="1733" y="1182"/>
                  </a:lnTo>
                  <a:lnTo>
                    <a:pt x="1726" y="1111"/>
                  </a:lnTo>
                  <a:lnTo>
                    <a:pt x="1723" y="1036"/>
                  </a:lnTo>
                  <a:lnTo>
                    <a:pt x="1723" y="956"/>
                  </a:lnTo>
                  <a:lnTo>
                    <a:pt x="1726" y="868"/>
                  </a:lnTo>
                  <a:lnTo>
                    <a:pt x="1731" y="773"/>
                  </a:lnTo>
                  <a:lnTo>
                    <a:pt x="1739" y="668"/>
                  </a:lnTo>
                  <a:lnTo>
                    <a:pt x="1749" y="553"/>
                  </a:lnTo>
                  <a:lnTo>
                    <a:pt x="1761" y="425"/>
                  </a:lnTo>
                  <a:lnTo>
                    <a:pt x="1775" y="284"/>
                  </a:lnTo>
                  <a:lnTo>
                    <a:pt x="1080" y="0"/>
                  </a:lnTo>
                  <a:lnTo>
                    <a:pt x="282" y="338"/>
                  </a:lnTo>
                  <a:lnTo>
                    <a:pt x="265" y="537"/>
                  </a:lnTo>
                  <a:lnTo>
                    <a:pt x="249" y="716"/>
                  </a:lnTo>
                  <a:lnTo>
                    <a:pt x="235" y="877"/>
                  </a:lnTo>
                  <a:lnTo>
                    <a:pt x="222" y="1021"/>
                  </a:lnTo>
                  <a:lnTo>
                    <a:pt x="209" y="1148"/>
                  </a:lnTo>
                  <a:lnTo>
                    <a:pt x="198" y="1259"/>
                  </a:lnTo>
                  <a:lnTo>
                    <a:pt x="187" y="1357"/>
                  </a:lnTo>
                  <a:lnTo>
                    <a:pt x="177" y="1442"/>
                  </a:lnTo>
                  <a:lnTo>
                    <a:pt x="166" y="1516"/>
                  </a:lnTo>
                  <a:lnTo>
                    <a:pt x="156" y="1579"/>
                  </a:lnTo>
                  <a:lnTo>
                    <a:pt x="145" y="1632"/>
                  </a:lnTo>
                  <a:lnTo>
                    <a:pt x="134" y="1677"/>
                  </a:lnTo>
                  <a:lnTo>
                    <a:pt x="122" y="1716"/>
                  </a:lnTo>
                  <a:lnTo>
                    <a:pt x="95" y="1776"/>
                  </a:lnTo>
                  <a:lnTo>
                    <a:pt x="63" y="1821"/>
                  </a:lnTo>
                  <a:lnTo>
                    <a:pt x="23" y="1862"/>
                  </a:lnTo>
                  <a:lnTo>
                    <a:pt x="0" y="1884"/>
                  </a:lnTo>
                  <a:lnTo>
                    <a:pt x="187" y="1862"/>
                  </a:lnTo>
                  <a:lnTo>
                    <a:pt x="355" y="1844"/>
                  </a:lnTo>
                  <a:close/>
                </a:path>
              </a:pathLst>
            </a:custGeom>
            <a:solidFill>
              <a:srgbClr val="63C7D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21" name="Freeform 18"/>
            <p:cNvSpPr>
              <a:spLocks/>
            </p:cNvSpPr>
            <p:nvPr/>
          </p:nvSpPr>
          <p:spPr bwMode="auto">
            <a:xfrm>
              <a:off x="2261" y="4559"/>
              <a:ext cx="2091" cy="2073"/>
            </a:xfrm>
            <a:custGeom>
              <a:avLst/>
              <a:gdLst>
                <a:gd name="T0" fmla="+- 0 2261 2261"/>
                <a:gd name="T1" fmla="*/ T0 w 2091"/>
                <a:gd name="T2" fmla="+- 0 6443 4559"/>
                <a:gd name="T3" fmla="*/ 6443 h 2073"/>
                <a:gd name="T4" fmla="+- 0 2305 2261"/>
                <a:gd name="T5" fmla="*/ T4 w 2091"/>
                <a:gd name="T6" fmla="+- 0 6401 4559"/>
                <a:gd name="T7" fmla="*/ 6401 h 2073"/>
                <a:gd name="T8" fmla="+- 0 2341 2261"/>
                <a:gd name="T9" fmla="*/ T8 w 2091"/>
                <a:gd name="T10" fmla="+- 0 6359 4559"/>
                <a:gd name="T11" fmla="*/ 6359 h 2073"/>
                <a:gd name="T12" fmla="+- 0 2370 2261"/>
                <a:gd name="T13" fmla="*/ T12 w 2091"/>
                <a:gd name="T14" fmla="+- 0 6307 4559"/>
                <a:gd name="T15" fmla="*/ 6307 h 2073"/>
                <a:gd name="T16" fmla="+- 0 2395 2261"/>
                <a:gd name="T17" fmla="*/ T16 w 2091"/>
                <a:gd name="T18" fmla="+- 0 6236 4559"/>
                <a:gd name="T19" fmla="*/ 6236 h 2073"/>
                <a:gd name="T20" fmla="+- 0 2417 2261"/>
                <a:gd name="T21" fmla="*/ T20 w 2091"/>
                <a:gd name="T22" fmla="+- 0 6138 4559"/>
                <a:gd name="T23" fmla="*/ 6138 h 2073"/>
                <a:gd name="T24" fmla="+- 0 2427 2261"/>
                <a:gd name="T25" fmla="*/ T24 w 2091"/>
                <a:gd name="T26" fmla="+- 0 6075 4559"/>
                <a:gd name="T27" fmla="*/ 6075 h 2073"/>
                <a:gd name="T28" fmla="+- 0 2438 2261"/>
                <a:gd name="T29" fmla="*/ T28 w 2091"/>
                <a:gd name="T30" fmla="+- 0 6001 4559"/>
                <a:gd name="T31" fmla="*/ 6001 h 2073"/>
                <a:gd name="T32" fmla="+- 0 2448 2261"/>
                <a:gd name="T33" fmla="*/ T32 w 2091"/>
                <a:gd name="T34" fmla="+- 0 5916 4559"/>
                <a:gd name="T35" fmla="*/ 5916 h 2073"/>
                <a:gd name="T36" fmla="+- 0 2459 2261"/>
                <a:gd name="T37" fmla="*/ T36 w 2091"/>
                <a:gd name="T38" fmla="+- 0 5818 4559"/>
                <a:gd name="T39" fmla="*/ 5818 h 2073"/>
                <a:gd name="T40" fmla="+- 0 2470 2261"/>
                <a:gd name="T41" fmla="*/ T40 w 2091"/>
                <a:gd name="T42" fmla="+- 0 5707 4559"/>
                <a:gd name="T43" fmla="*/ 5707 h 2073"/>
                <a:gd name="T44" fmla="+- 0 2483 2261"/>
                <a:gd name="T45" fmla="*/ T44 w 2091"/>
                <a:gd name="T46" fmla="+- 0 5580 4559"/>
                <a:gd name="T47" fmla="*/ 5580 h 2073"/>
                <a:gd name="T48" fmla="+- 0 2496 2261"/>
                <a:gd name="T49" fmla="*/ T48 w 2091"/>
                <a:gd name="T50" fmla="+- 0 5436 4559"/>
                <a:gd name="T51" fmla="*/ 5436 h 2073"/>
                <a:gd name="T52" fmla="+- 0 2510 2261"/>
                <a:gd name="T53" fmla="*/ T52 w 2091"/>
                <a:gd name="T54" fmla="+- 0 5275 4559"/>
                <a:gd name="T55" fmla="*/ 5275 h 2073"/>
                <a:gd name="T56" fmla="+- 0 2526 2261"/>
                <a:gd name="T57" fmla="*/ T56 w 2091"/>
                <a:gd name="T58" fmla="+- 0 5096 4559"/>
                <a:gd name="T59" fmla="*/ 5096 h 2073"/>
                <a:gd name="T60" fmla="+- 0 2543 2261"/>
                <a:gd name="T61" fmla="*/ T60 w 2091"/>
                <a:gd name="T62" fmla="+- 0 4897 4559"/>
                <a:gd name="T63" fmla="*/ 4897 h 2073"/>
                <a:gd name="T64" fmla="+- 0 3341 2261"/>
                <a:gd name="T65" fmla="*/ T64 w 2091"/>
                <a:gd name="T66" fmla="+- 0 4559 4559"/>
                <a:gd name="T67" fmla="*/ 4559 h 2073"/>
                <a:gd name="T68" fmla="+- 0 4036 2261"/>
                <a:gd name="T69" fmla="*/ T68 w 2091"/>
                <a:gd name="T70" fmla="+- 0 4843 4559"/>
                <a:gd name="T71" fmla="*/ 4843 h 2073"/>
                <a:gd name="T72" fmla="+- 0 4022 2261"/>
                <a:gd name="T73" fmla="*/ T72 w 2091"/>
                <a:gd name="T74" fmla="+- 0 4984 4559"/>
                <a:gd name="T75" fmla="*/ 4984 h 2073"/>
                <a:gd name="T76" fmla="+- 0 4010 2261"/>
                <a:gd name="T77" fmla="*/ T76 w 2091"/>
                <a:gd name="T78" fmla="+- 0 5112 4559"/>
                <a:gd name="T79" fmla="*/ 5112 h 2073"/>
                <a:gd name="T80" fmla="+- 0 4000 2261"/>
                <a:gd name="T81" fmla="*/ T80 w 2091"/>
                <a:gd name="T82" fmla="+- 0 5227 4559"/>
                <a:gd name="T83" fmla="*/ 5227 h 2073"/>
                <a:gd name="T84" fmla="+- 0 3992 2261"/>
                <a:gd name="T85" fmla="*/ T84 w 2091"/>
                <a:gd name="T86" fmla="+- 0 5332 4559"/>
                <a:gd name="T87" fmla="*/ 5332 h 2073"/>
                <a:gd name="T88" fmla="+- 0 3987 2261"/>
                <a:gd name="T89" fmla="*/ T88 w 2091"/>
                <a:gd name="T90" fmla="+- 0 5427 4559"/>
                <a:gd name="T91" fmla="*/ 5427 h 2073"/>
                <a:gd name="T92" fmla="+- 0 3984 2261"/>
                <a:gd name="T93" fmla="*/ T92 w 2091"/>
                <a:gd name="T94" fmla="+- 0 5515 4559"/>
                <a:gd name="T95" fmla="*/ 5515 h 2073"/>
                <a:gd name="T96" fmla="+- 0 3984 2261"/>
                <a:gd name="T97" fmla="*/ T96 w 2091"/>
                <a:gd name="T98" fmla="+- 0 5595 4559"/>
                <a:gd name="T99" fmla="*/ 5595 h 2073"/>
                <a:gd name="T100" fmla="+- 0 3987 2261"/>
                <a:gd name="T101" fmla="*/ T100 w 2091"/>
                <a:gd name="T102" fmla="+- 0 5670 4559"/>
                <a:gd name="T103" fmla="*/ 5670 h 2073"/>
                <a:gd name="T104" fmla="+- 0 3994 2261"/>
                <a:gd name="T105" fmla="*/ T104 w 2091"/>
                <a:gd name="T106" fmla="+- 0 5741 4559"/>
                <a:gd name="T107" fmla="*/ 5741 h 2073"/>
                <a:gd name="T108" fmla="+- 0 4004 2261"/>
                <a:gd name="T109" fmla="*/ T108 w 2091"/>
                <a:gd name="T110" fmla="+- 0 5809 4559"/>
                <a:gd name="T111" fmla="*/ 5809 h 2073"/>
                <a:gd name="T112" fmla="+- 0 4017 2261"/>
                <a:gd name="T113" fmla="*/ T112 w 2091"/>
                <a:gd name="T114" fmla="+- 0 5875 4559"/>
                <a:gd name="T115" fmla="*/ 5875 h 2073"/>
                <a:gd name="T116" fmla="+- 0 4035 2261"/>
                <a:gd name="T117" fmla="*/ T116 w 2091"/>
                <a:gd name="T118" fmla="+- 0 5942 4559"/>
                <a:gd name="T119" fmla="*/ 5942 h 2073"/>
                <a:gd name="T120" fmla="+- 0 4057 2261"/>
                <a:gd name="T121" fmla="*/ T120 w 2091"/>
                <a:gd name="T122" fmla="+- 0 6010 4559"/>
                <a:gd name="T123" fmla="*/ 6010 h 2073"/>
                <a:gd name="T124" fmla="+- 0 4084 2261"/>
                <a:gd name="T125" fmla="*/ T124 w 2091"/>
                <a:gd name="T126" fmla="+- 0 6080 4559"/>
                <a:gd name="T127" fmla="*/ 6080 h 2073"/>
                <a:gd name="T128" fmla="+- 0 4116 2261"/>
                <a:gd name="T129" fmla="*/ T128 w 2091"/>
                <a:gd name="T130" fmla="+- 0 6155 4559"/>
                <a:gd name="T131" fmla="*/ 6155 h 2073"/>
                <a:gd name="T132" fmla="+- 0 4152 2261"/>
                <a:gd name="T133" fmla="*/ T132 w 2091"/>
                <a:gd name="T134" fmla="+- 0 6234 4559"/>
                <a:gd name="T135" fmla="*/ 6234 h 2073"/>
                <a:gd name="T136" fmla="+- 0 4194 2261"/>
                <a:gd name="T137" fmla="*/ T136 w 2091"/>
                <a:gd name="T138" fmla="+- 0 6320 4559"/>
                <a:gd name="T139" fmla="*/ 6320 h 2073"/>
                <a:gd name="T140" fmla="+- 0 4241 2261"/>
                <a:gd name="T141" fmla="*/ T140 w 2091"/>
                <a:gd name="T142" fmla="+- 0 6415 4559"/>
                <a:gd name="T143" fmla="*/ 6415 h 2073"/>
                <a:gd name="T144" fmla="+- 0 4294 2261"/>
                <a:gd name="T145" fmla="*/ T144 w 2091"/>
                <a:gd name="T146" fmla="+- 0 6518 4559"/>
                <a:gd name="T147" fmla="*/ 6518 h 2073"/>
                <a:gd name="T148" fmla="+- 0 4353 2261"/>
                <a:gd name="T149" fmla="*/ T148 w 2091"/>
                <a:gd name="T150" fmla="+- 0 6633 4559"/>
                <a:gd name="T151" fmla="*/ 6633 h 2073"/>
                <a:gd name="T152" fmla="+- 0 4241 2261"/>
                <a:gd name="T153" fmla="*/ T152 w 2091"/>
                <a:gd name="T154" fmla="+- 0 6584 4559"/>
                <a:gd name="T155" fmla="*/ 6584 h 2073"/>
                <a:gd name="T156" fmla="+- 0 4139 2261"/>
                <a:gd name="T157" fmla="*/ T156 w 2091"/>
                <a:gd name="T158" fmla="+- 0 6541 4559"/>
                <a:gd name="T159" fmla="*/ 6541 h 2073"/>
                <a:gd name="T160" fmla="+- 0 4045 2261"/>
                <a:gd name="T161" fmla="*/ T160 w 2091"/>
                <a:gd name="T162" fmla="+- 0 6502 4559"/>
                <a:gd name="T163" fmla="*/ 6502 h 2073"/>
                <a:gd name="T164" fmla="+- 0 3959 2261"/>
                <a:gd name="T165" fmla="*/ T164 w 2091"/>
                <a:gd name="T166" fmla="+- 0 6468 4559"/>
                <a:gd name="T167" fmla="*/ 6468 h 2073"/>
                <a:gd name="T168" fmla="+- 0 3878 2261"/>
                <a:gd name="T169" fmla="*/ T168 w 2091"/>
                <a:gd name="T170" fmla="+- 0 6439 4559"/>
                <a:gd name="T171" fmla="*/ 6439 h 2073"/>
                <a:gd name="T172" fmla="+- 0 3802 2261"/>
                <a:gd name="T173" fmla="*/ T172 w 2091"/>
                <a:gd name="T174" fmla="+- 0 6414 4559"/>
                <a:gd name="T175" fmla="*/ 6414 h 2073"/>
                <a:gd name="T176" fmla="+- 0 3727 2261"/>
                <a:gd name="T177" fmla="*/ T176 w 2091"/>
                <a:gd name="T178" fmla="+- 0 6393 4559"/>
                <a:gd name="T179" fmla="*/ 6393 h 2073"/>
                <a:gd name="T180" fmla="+- 0 3653 2261"/>
                <a:gd name="T181" fmla="*/ T180 w 2091"/>
                <a:gd name="T182" fmla="+- 0 6376 4559"/>
                <a:gd name="T183" fmla="*/ 6376 h 2073"/>
                <a:gd name="T184" fmla="+- 0 3579 2261"/>
                <a:gd name="T185" fmla="*/ T184 w 2091"/>
                <a:gd name="T186" fmla="+- 0 6363 4559"/>
                <a:gd name="T187" fmla="*/ 6363 h 2073"/>
                <a:gd name="T188" fmla="+- 0 3502 2261"/>
                <a:gd name="T189" fmla="*/ T188 w 2091"/>
                <a:gd name="T190" fmla="+- 0 6354 4559"/>
                <a:gd name="T191" fmla="*/ 6354 h 2073"/>
                <a:gd name="T192" fmla="+- 0 3422 2261"/>
                <a:gd name="T193" fmla="*/ T192 w 2091"/>
                <a:gd name="T194" fmla="+- 0 6349 4559"/>
                <a:gd name="T195" fmla="*/ 6349 h 2073"/>
                <a:gd name="T196" fmla="+- 0 3336 2261"/>
                <a:gd name="T197" fmla="*/ T196 w 2091"/>
                <a:gd name="T198" fmla="+- 0 6347 4559"/>
                <a:gd name="T199" fmla="*/ 6347 h 2073"/>
                <a:gd name="T200" fmla="+- 0 3242 2261"/>
                <a:gd name="T201" fmla="*/ T200 w 2091"/>
                <a:gd name="T202" fmla="+- 0 6349 4559"/>
                <a:gd name="T203" fmla="*/ 6349 h 2073"/>
                <a:gd name="T204" fmla="+- 0 3141 2261"/>
                <a:gd name="T205" fmla="*/ T204 w 2091"/>
                <a:gd name="T206" fmla="+- 0 6354 4559"/>
                <a:gd name="T207" fmla="*/ 6354 h 2073"/>
                <a:gd name="T208" fmla="+- 0 3029 2261"/>
                <a:gd name="T209" fmla="*/ T208 w 2091"/>
                <a:gd name="T210" fmla="+- 0 6362 4559"/>
                <a:gd name="T211" fmla="*/ 6362 h 2073"/>
                <a:gd name="T212" fmla="+- 0 2905 2261"/>
                <a:gd name="T213" fmla="*/ T212 w 2091"/>
                <a:gd name="T214" fmla="+- 0 6373 4559"/>
                <a:gd name="T215" fmla="*/ 6373 h 2073"/>
                <a:gd name="T216" fmla="+- 0 2768 2261"/>
                <a:gd name="T217" fmla="*/ T216 w 2091"/>
                <a:gd name="T218" fmla="+- 0 6386 4559"/>
                <a:gd name="T219" fmla="*/ 6386 h 2073"/>
                <a:gd name="T220" fmla="+- 0 2616 2261"/>
                <a:gd name="T221" fmla="*/ T220 w 2091"/>
                <a:gd name="T222" fmla="+- 0 6403 4559"/>
                <a:gd name="T223" fmla="*/ 6403 h 2073"/>
                <a:gd name="T224" fmla="+- 0 2448 2261"/>
                <a:gd name="T225" fmla="*/ T224 w 2091"/>
                <a:gd name="T226" fmla="+- 0 6421 4559"/>
                <a:gd name="T227" fmla="*/ 6421 h 2073"/>
                <a:gd name="T228" fmla="+- 0 2261 2261"/>
                <a:gd name="T229" fmla="*/ T228 w 2091"/>
                <a:gd name="T230" fmla="+- 0 6443 4559"/>
                <a:gd name="T231" fmla="*/ 6443 h 20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2091" h="2073">
                  <a:moveTo>
                    <a:pt x="0" y="1884"/>
                  </a:moveTo>
                  <a:lnTo>
                    <a:pt x="44" y="1842"/>
                  </a:lnTo>
                  <a:lnTo>
                    <a:pt x="80" y="1800"/>
                  </a:lnTo>
                  <a:lnTo>
                    <a:pt x="109" y="1748"/>
                  </a:lnTo>
                  <a:lnTo>
                    <a:pt x="134" y="1677"/>
                  </a:lnTo>
                  <a:lnTo>
                    <a:pt x="156" y="1579"/>
                  </a:lnTo>
                  <a:lnTo>
                    <a:pt x="166" y="1516"/>
                  </a:lnTo>
                  <a:lnTo>
                    <a:pt x="177" y="1442"/>
                  </a:lnTo>
                  <a:lnTo>
                    <a:pt x="187" y="1357"/>
                  </a:lnTo>
                  <a:lnTo>
                    <a:pt x="198" y="1259"/>
                  </a:lnTo>
                  <a:lnTo>
                    <a:pt x="209" y="1148"/>
                  </a:lnTo>
                  <a:lnTo>
                    <a:pt x="222" y="1021"/>
                  </a:lnTo>
                  <a:lnTo>
                    <a:pt x="235" y="877"/>
                  </a:lnTo>
                  <a:lnTo>
                    <a:pt x="249" y="716"/>
                  </a:lnTo>
                  <a:lnTo>
                    <a:pt x="265" y="537"/>
                  </a:lnTo>
                  <a:lnTo>
                    <a:pt x="282" y="338"/>
                  </a:lnTo>
                  <a:lnTo>
                    <a:pt x="1080" y="0"/>
                  </a:lnTo>
                  <a:lnTo>
                    <a:pt x="1775" y="284"/>
                  </a:lnTo>
                  <a:lnTo>
                    <a:pt x="1761" y="425"/>
                  </a:lnTo>
                  <a:lnTo>
                    <a:pt x="1749" y="553"/>
                  </a:lnTo>
                  <a:lnTo>
                    <a:pt x="1739" y="668"/>
                  </a:lnTo>
                  <a:lnTo>
                    <a:pt x="1731" y="773"/>
                  </a:lnTo>
                  <a:lnTo>
                    <a:pt x="1726" y="868"/>
                  </a:lnTo>
                  <a:lnTo>
                    <a:pt x="1723" y="956"/>
                  </a:lnTo>
                  <a:lnTo>
                    <a:pt x="1723" y="1036"/>
                  </a:lnTo>
                  <a:lnTo>
                    <a:pt x="1726" y="1111"/>
                  </a:lnTo>
                  <a:lnTo>
                    <a:pt x="1733" y="1182"/>
                  </a:lnTo>
                  <a:lnTo>
                    <a:pt x="1743" y="1250"/>
                  </a:lnTo>
                  <a:lnTo>
                    <a:pt x="1756" y="1316"/>
                  </a:lnTo>
                  <a:lnTo>
                    <a:pt x="1774" y="1383"/>
                  </a:lnTo>
                  <a:lnTo>
                    <a:pt x="1796" y="1451"/>
                  </a:lnTo>
                  <a:lnTo>
                    <a:pt x="1823" y="1521"/>
                  </a:lnTo>
                  <a:lnTo>
                    <a:pt x="1855" y="1596"/>
                  </a:lnTo>
                  <a:lnTo>
                    <a:pt x="1891" y="1675"/>
                  </a:lnTo>
                  <a:lnTo>
                    <a:pt x="1933" y="1761"/>
                  </a:lnTo>
                  <a:lnTo>
                    <a:pt x="1980" y="1856"/>
                  </a:lnTo>
                  <a:lnTo>
                    <a:pt x="2033" y="1959"/>
                  </a:lnTo>
                  <a:lnTo>
                    <a:pt x="2092" y="2074"/>
                  </a:lnTo>
                  <a:lnTo>
                    <a:pt x="1980" y="2025"/>
                  </a:lnTo>
                  <a:lnTo>
                    <a:pt x="1878" y="1982"/>
                  </a:lnTo>
                  <a:lnTo>
                    <a:pt x="1784" y="1943"/>
                  </a:lnTo>
                  <a:lnTo>
                    <a:pt x="1698" y="1909"/>
                  </a:lnTo>
                  <a:lnTo>
                    <a:pt x="1617" y="1880"/>
                  </a:lnTo>
                  <a:lnTo>
                    <a:pt x="1541" y="1855"/>
                  </a:lnTo>
                  <a:lnTo>
                    <a:pt x="1466" y="1834"/>
                  </a:lnTo>
                  <a:lnTo>
                    <a:pt x="1392" y="1817"/>
                  </a:lnTo>
                  <a:lnTo>
                    <a:pt x="1318" y="1804"/>
                  </a:lnTo>
                  <a:lnTo>
                    <a:pt x="1241" y="1795"/>
                  </a:lnTo>
                  <a:lnTo>
                    <a:pt x="1161" y="1790"/>
                  </a:lnTo>
                  <a:lnTo>
                    <a:pt x="1075" y="1788"/>
                  </a:lnTo>
                  <a:lnTo>
                    <a:pt x="981" y="1790"/>
                  </a:lnTo>
                  <a:lnTo>
                    <a:pt x="880" y="1795"/>
                  </a:lnTo>
                  <a:lnTo>
                    <a:pt x="768" y="1803"/>
                  </a:lnTo>
                  <a:lnTo>
                    <a:pt x="644" y="1814"/>
                  </a:lnTo>
                  <a:lnTo>
                    <a:pt x="507" y="1827"/>
                  </a:lnTo>
                  <a:lnTo>
                    <a:pt x="355" y="1844"/>
                  </a:lnTo>
                  <a:lnTo>
                    <a:pt x="187" y="1862"/>
                  </a:lnTo>
                  <a:lnTo>
                    <a:pt x="0" y="1884"/>
                  </a:lnTo>
                  <a:close/>
                </a:path>
              </a:pathLst>
            </a:custGeom>
            <a:noFill/>
            <a:ln w="12700">
              <a:solidFill>
                <a:srgbClr val="FDFDFD"/>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2" name="Freeform 19"/>
            <p:cNvSpPr>
              <a:spLocks/>
            </p:cNvSpPr>
            <p:nvPr/>
          </p:nvSpPr>
          <p:spPr bwMode="auto">
            <a:xfrm>
              <a:off x="3566" y="6181"/>
              <a:ext cx="339" cy="339"/>
            </a:xfrm>
            <a:custGeom>
              <a:avLst/>
              <a:gdLst>
                <a:gd name="T0" fmla="+- 0 3905 3566"/>
                <a:gd name="T1" fmla="*/ T0 w 339"/>
                <a:gd name="T2" fmla="+- 0 6351 6181"/>
                <a:gd name="T3" fmla="*/ 6351 h 339"/>
                <a:gd name="T4" fmla="+- 0 3904 3566"/>
                <a:gd name="T5" fmla="*/ T4 w 339"/>
                <a:gd name="T6" fmla="+- 0 6328 6181"/>
                <a:gd name="T7" fmla="*/ 6328 h 339"/>
                <a:gd name="T8" fmla="+- 0 3899 3566"/>
                <a:gd name="T9" fmla="*/ T8 w 339"/>
                <a:gd name="T10" fmla="+- 0 6306 6181"/>
                <a:gd name="T11" fmla="*/ 6306 h 339"/>
                <a:gd name="T12" fmla="+- 0 3892 3566"/>
                <a:gd name="T13" fmla="*/ T12 w 339"/>
                <a:gd name="T14" fmla="+- 0 6285 6181"/>
                <a:gd name="T15" fmla="*/ 6285 h 339"/>
                <a:gd name="T16" fmla="+- 0 3882 3566"/>
                <a:gd name="T17" fmla="*/ T16 w 339"/>
                <a:gd name="T18" fmla="+- 0 6265 6181"/>
                <a:gd name="T19" fmla="*/ 6265 h 339"/>
                <a:gd name="T20" fmla="+- 0 3870 3566"/>
                <a:gd name="T21" fmla="*/ T20 w 339"/>
                <a:gd name="T22" fmla="+- 0 6247 6181"/>
                <a:gd name="T23" fmla="*/ 6247 h 339"/>
                <a:gd name="T24" fmla="+- 0 3856 3566"/>
                <a:gd name="T25" fmla="*/ T24 w 339"/>
                <a:gd name="T26" fmla="+- 0 6231 6181"/>
                <a:gd name="T27" fmla="*/ 6231 h 339"/>
                <a:gd name="T28" fmla="+- 0 3840 3566"/>
                <a:gd name="T29" fmla="*/ T28 w 339"/>
                <a:gd name="T30" fmla="+- 0 6217 6181"/>
                <a:gd name="T31" fmla="*/ 6217 h 339"/>
                <a:gd name="T32" fmla="+- 0 3822 3566"/>
                <a:gd name="T33" fmla="*/ T32 w 339"/>
                <a:gd name="T34" fmla="+- 0 6204 6181"/>
                <a:gd name="T35" fmla="*/ 6204 h 339"/>
                <a:gd name="T36" fmla="+- 0 3802 3566"/>
                <a:gd name="T37" fmla="*/ T36 w 339"/>
                <a:gd name="T38" fmla="+- 0 6195 6181"/>
                <a:gd name="T39" fmla="*/ 6195 h 339"/>
                <a:gd name="T40" fmla="+- 0 3781 3566"/>
                <a:gd name="T41" fmla="*/ T40 w 339"/>
                <a:gd name="T42" fmla="+- 0 6187 6181"/>
                <a:gd name="T43" fmla="*/ 6187 h 339"/>
                <a:gd name="T44" fmla="+- 0 3759 3566"/>
                <a:gd name="T45" fmla="*/ T44 w 339"/>
                <a:gd name="T46" fmla="+- 0 6183 6181"/>
                <a:gd name="T47" fmla="*/ 6183 h 339"/>
                <a:gd name="T48" fmla="+- 0 3736 3566"/>
                <a:gd name="T49" fmla="*/ T48 w 339"/>
                <a:gd name="T50" fmla="+- 0 6181 6181"/>
                <a:gd name="T51" fmla="*/ 6181 h 339"/>
                <a:gd name="T52" fmla="+- 0 3713 3566"/>
                <a:gd name="T53" fmla="*/ T52 w 339"/>
                <a:gd name="T54" fmla="+- 0 6183 6181"/>
                <a:gd name="T55" fmla="*/ 6183 h 339"/>
                <a:gd name="T56" fmla="+- 0 3691 3566"/>
                <a:gd name="T57" fmla="*/ T56 w 339"/>
                <a:gd name="T58" fmla="+- 0 6187 6181"/>
                <a:gd name="T59" fmla="*/ 6187 h 339"/>
                <a:gd name="T60" fmla="+- 0 3670 3566"/>
                <a:gd name="T61" fmla="*/ T60 w 339"/>
                <a:gd name="T62" fmla="+- 0 6194 6181"/>
                <a:gd name="T63" fmla="*/ 6194 h 339"/>
                <a:gd name="T64" fmla="+- 0 3651 3566"/>
                <a:gd name="T65" fmla="*/ T64 w 339"/>
                <a:gd name="T66" fmla="+- 0 6204 6181"/>
                <a:gd name="T67" fmla="*/ 6204 h 339"/>
                <a:gd name="T68" fmla="+- 0 3632 3566"/>
                <a:gd name="T69" fmla="*/ T68 w 339"/>
                <a:gd name="T70" fmla="+- 0 6216 6181"/>
                <a:gd name="T71" fmla="*/ 6216 h 339"/>
                <a:gd name="T72" fmla="+- 0 3616 3566"/>
                <a:gd name="T73" fmla="*/ T72 w 339"/>
                <a:gd name="T74" fmla="+- 0 6231 6181"/>
                <a:gd name="T75" fmla="*/ 6231 h 339"/>
                <a:gd name="T76" fmla="+- 0 3602 3566"/>
                <a:gd name="T77" fmla="*/ T76 w 339"/>
                <a:gd name="T78" fmla="+- 0 6247 6181"/>
                <a:gd name="T79" fmla="*/ 6247 h 339"/>
                <a:gd name="T80" fmla="+- 0 3590 3566"/>
                <a:gd name="T81" fmla="*/ T80 w 339"/>
                <a:gd name="T82" fmla="+- 0 6265 6181"/>
                <a:gd name="T83" fmla="*/ 6265 h 339"/>
                <a:gd name="T84" fmla="+- 0 3580 3566"/>
                <a:gd name="T85" fmla="*/ T84 w 339"/>
                <a:gd name="T86" fmla="+- 0 6285 6181"/>
                <a:gd name="T87" fmla="*/ 6285 h 339"/>
                <a:gd name="T88" fmla="+- 0 3572 3566"/>
                <a:gd name="T89" fmla="*/ T88 w 339"/>
                <a:gd name="T90" fmla="+- 0 6306 6181"/>
                <a:gd name="T91" fmla="*/ 6306 h 339"/>
                <a:gd name="T92" fmla="+- 0 3568 3566"/>
                <a:gd name="T93" fmla="*/ T92 w 339"/>
                <a:gd name="T94" fmla="+- 0 6328 6181"/>
                <a:gd name="T95" fmla="*/ 6328 h 339"/>
                <a:gd name="T96" fmla="+- 0 3566 3566"/>
                <a:gd name="T97" fmla="*/ T96 w 339"/>
                <a:gd name="T98" fmla="+- 0 6351 6181"/>
                <a:gd name="T99" fmla="*/ 6351 h 339"/>
                <a:gd name="T100" fmla="+- 0 3568 3566"/>
                <a:gd name="T101" fmla="*/ T100 w 339"/>
                <a:gd name="T102" fmla="+- 0 6373 6181"/>
                <a:gd name="T103" fmla="*/ 6373 h 339"/>
                <a:gd name="T104" fmla="+- 0 3572 3566"/>
                <a:gd name="T105" fmla="*/ T104 w 339"/>
                <a:gd name="T106" fmla="+- 0 6396 6181"/>
                <a:gd name="T107" fmla="*/ 6396 h 339"/>
                <a:gd name="T108" fmla="+- 0 3580 3566"/>
                <a:gd name="T109" fmla="*/ T108 w 339"/>
                <a:gd name="T110" fmla="+- 0 6416 6181"/>
                <a:gd name="T111" fmla="*/ 6416 h 339"/>
                <a:gd name="T112" fmla="+- 0 3589 3566"/>
                <a:gd name="T113" fmla="*/ T112 w 339"/>
                <a:gd name="T114" fmla="+- 0 6436 6181"/>
                <a:gd name="T115" fmla="*/ 6436 h 339"/>
                <a:gd name="T116" fmla="+- 0 3602 3566"/>
                <a:gd name="T117" fmla="*/ T116 w 339"/>
                <a:gd name="T118" fmla="+- 0 6454 6181"/>
                <a:gd name="T119" fmla="*/ 6454 h 339"/>
                <a:gd name="T120" fmla="+- 0 3616 3566"/>
                <a:gd name="T121" fmla="*/ T120 w 339"/>
                <a:gd name="T122" fmla="+- 0 6470 6181"/>
                <a:gd name="T123" fmla="*/ 6470 h 339"/>
                <a:gd name="T124" fmla="+- 0 3632 3566"/>
                <a:gd name="T125" fmla="*/ T124 w 339"/>
                <a:gd name="T126" fmla="+- 0 6485 6181"/>
                <a:gd name="T127" fmla="*/ 6485 h 339"/>
                <a:gd name="T128" fmla="+- 0 3650 3566"/>
                <a:gd name="T129" fmla="*/ T128 w 339"/>
                <a:gd name="T130" fmla="+- 0 6497 6181"/>
                <a:gd name="T131" fmla="*/ 6497 h 339"/>
                <a:gd name="T132" fmla="+- 0 3670 3566"/>
                <a:gd name="T133" fmla="*/ T132 w 339"/>
                <a:gd name="T134" fmla="+- 0 6507 6181"/>
                <a:gd name="T135" fmla="*/ 6507 h 339"/>
                <a:gd name="T136" fmla="+- 0 3691 3566"/>
                <a:gd name="T137" fmla="*/ T136 w 339"/>
                <a:gd name="T138" fmla="+- 0 6514 6181"/>
                <a:gd name="T139" fmla="*/ 6514 h 339"/>
                <a:gd name="T140" fmla="+- 0 3713 3566"/>
                <a:gd name="T141" fmla="*/ T140 w 339"/>
                <a:gd name="T142" fmla="+- 0 6519 6181"/>
                <a:gd name="T143" fmla="*/ 6519 h 339"/>
                <a:gd name="T144" fmla="+- 0 3736 3566"/>
                <a:gd name="T145" fmla="*/ T144 w 339"/>
                <a:gd name="T146" fmla="+- 0 6520 6181"/>
                <a:gd name="T147" fmla="*/ 6520 h 339"/>
                <a:gd name="T148" fmla="+- 0 3759 3566"/>
                <a:gd name="T149" fmla="*/ T148 w 339"/>
                <a:gd name="T150" fmla="+- 0 6519 6181"/>
                <a:gd name="T151" fmla="*/ 6519 h 339"/>
                <a:gd name="T152" fmla="+- 0 3781 3566"/>
                <a:gd name="T153" fmla="*/ T152 w 339"/>
                <a:gd name="T154" fmla="+- 0 6514 6181"/>
                <a:gd name="T155" fmla="*/ 6514 h 339"/>
                <a:gd name="T156" fmla="+- 0 3802 3566"/>
                <a:gd name="T157" fmla="*/ T156 w 339"/>
                <a:gd name="T158" fmla="+- 0 6507 6181"/>
                <a:gd name="T159" fmla="*/ 6507 h 339"/>
                <a:gd name="T160" fmla="+- 0 3821 3566"/>
                <a:gd name="T161" fmla="*/ T160 w 339"/>
                <a:gd name="T162" fmla="+- 0 6497 6181"/>
                <a:gd name="T163" fmla="*/ 6497 h 339"/>
                <a:gd name="T164" fmla="+- 0 3839 3566"/>
                <a:gd name="T165" fmla="*/ T164 w 339"/>
                <a:gd name="T166" fmla="+- 0 6485 6181"/>
                <a:gd name="T167" fmla="*/ 6485 h 339"/>
                <a:gd name="T168" fmla="+- 0 3856 3566"/>
                <a:gd name="T169" fmla="*/ T168 w 339"/>
                <a:gd name="T170" fmla="+- 0 6471 6181"/>
                <a:gd name="T171" fmla="*/ 6471 h 339"/>
                <a:gd name="T172" fmla="+- 0 3870 3566"/>
                <a:gd name="T173" fmla="*/ T172 w 339"/>
                <a:gd name="T174" fmla="+- 0 6454 6181"/>
                <a:gd name="T175" fmla="*/ 6454 h 339"/>
                <a:gd name="T176" fmla="+- 0 3882 3566"/>
                <a:gd name="T177" fmla="*/ T176 w 339"/>
                <a:gd name="T178" fmla="+- 0 6436 6181"/>
                <a:gd name="T179" fmla="*/ 6436 h 339"/>
                <a:gd name="T180" fmla="+- 0 3892 3566"/>
                <a:gd name="T181" fmla="*/ T180 w 339"/>
                <a:gd name="T182" fmla="+- 0 6417 6181"/>
                <a:gd name="T183" fmla="*/ 6417 h 339"/>
                <a:gd name="T184" fmla="+- 0 3899 3566"/>
                <a:gd name="T185" fmla="*/ T184 w 339"/>
                <a:gd name="T186" fmla="+- 0 6396 6181"/>
                <a:gd name="T187" fmla="*/ 6396 h 339"/>
                <a:gd name="T188" fmla="+- 0 3904 3566"/>
                <a:gd name="T189" fmla="*/ T188 w 339"/>
                <a:gd name="T190" fmla="+- 0 6374 6181"/>
                <a:gd name="T191" fmla="*/ 6374 h 339"/>
                <a:gd name="T192" fmla="+- 0 3905 3566"/>
                <a:gd name="T193" fmla="*/ T192 w 339"/>
                <a:gd name="T194" fmla="+- 0 6351 6181"/>
                <a:gd name="T195" fmla="*/ 6351 h 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39" h="339">
                  <a:moveTo>
                    <a:pt x="339" y="170"/>
                  </a:moveTo>
                  <a:lnTo>
                    <a:pt x="338" y="147"/>
                  </a:lnTo>
                  <a:lnTo>
                    <a:pt x="333" y="125"/>
                  </a:lnTo>
                  <a:lnTo>
                    <a:pt x="326" y="104"/>
                  </a:lnTo>
                  <a:lnTo>
                    <a:pt x="316" y="84"/>
                  </a:lnTo>
                  <a:lnTo>
                    <a:pt x="304" y="66"/>
                  </a:lnTo>
                  <a:lnTo>
                    <a:pt x="290" y="50"/>
                  </a:lnTo>
                  <a:lnTo>
                    <a:pt x="274" y="36"/>
                  </a:lnTo>
                  <a:lnTo>
                    <a:pt x="256" y="23"/>
                  </a:lnTo>
                  <a:lnTo>
                    <a:pt x="236" y="14"/>
                  </a:lnTo>
                  <a:lnTo>
                    <a:pt x="215" y="6"/>
                  </a:lnTo>
                  <a:lnTo>
                    <a:pt x="193" y="2"/>
                  </a:lnTo>
                  <a:lnTo>
                    <a:pt x="170" y="0"/>
                  </a:lnTo>
                  <a:lnTo>
                    <a:pt x="147" y="2"/>
                  </a:lnTo>
                  <a:lnTo>
                    <a:pt x="125" y="6"/>
                  </a:lnTo>
                  <a:lnTo>
                    <a:pt x="104" y="13"/>
                  </a:lnTo>
                  <a:lnTo>
                    <a:pt x="85" y="23"/>
                  </a:lnTo>
                  <a:lnTo>
                    <a:pt x="66" y="35"/>
                  </a:lnTo>
                  <a:lnTo>
                    <a:pt x="50" y="50"/>
                  </a:lnTo>
                  <a:lnTo>
                    <a:pt x="36" y="66"/>
                  </a:lnTo>
                  <a:lnTo>
                    <a:pt x="24" y="84"/>
                  </a:lnTo>
                  <a:lnTo>
                    <a:pt x="14" y="104"/>
                  </a:lnTo>
                  <a:lnTo>
                    <a:pt x="6" y="125"/>
                  </a:lnTo>
                  <a:lnTo>
                    <a:pt x="2" y="147"/>
                  </a:lnTo>
                  <a:lnTo>
                    <a:pt x="0" y="170"/>
                  </a:lnTo>
                  <a:lnTo>
                    <a:pt x="2" y="192"/>
                  </a:lnTo>
                  <a:lnTo>
                    <a:pt x="6" y="215"/>
                  </a:lnTo>
                  <a:lnTo>
                    <a:pt x="14" y="235"/>
                  </a:lnTo>
                  <a:lnTo>
                    <a:pt x="23" y="255"/>
                  </a:lnTo>
                  <a:lnTo>
                    <a:pt x="36" y="273"/>
                  </a:lnTo>
                  <a:lnTo>
                    <a:pt x="50" y="289"/>
                  </a:lnTo>
                  <a:lnTo>
                    <a:pt x="66" y="304"/>
                  </a:lnTo>
                  <a:lnTo>
                    <a:pt x="84" y="316"/>
                  </a:lnTo>
                  <a:lnTo>
                    <a:pt x="104" y="326"/>
                  </a:lnTo>
                  <a:lnTo>
                    <a:pt x="125" y="333"/>
                  </a:lnTo>
                  <a:lnTo>
                    <a:pt x="147" y="338"/>
                  </a:lnTo>
                  <a:lnTo>
                    <a:pt x="170" y="339"/>
                  </a:lnTo>
                  <a:lnTo>
                    <a:pt x="193" y="338"/>
                  </a:lnTo>
                  <a:lnTo>
                    <a:pt x="215" y="333"/>
                  </a:lnTo>
                  <a:lnTo>
                    <a:pt x="236" y="326"/>
                  </a:lnTo>
                  <a:lnTo>
                    <a:pt x="255" y="316"/>
                  </a:lnTo>
                  <a:lnTo>
                    <a:pt x="273" y="304"/>
                  </a:lnTo>
                  <a:lnTo>
                    <a:pt x="290" y="290"/>
                  </a:lnTo>
                  <a:lnTo>
                    <a:pt x="304" y="273"/>
                  </a:lnTo>
                  <a:lnTo>
                    <a:pt x="316" y="255"/>
                  </a:lnTo>
                  <a:lnTo>
                    <a:pt x="326" y="236"/>
                  </a:lnTo>
                  <a:lnTo>
                    <a:pt x="333" y="215"/>
                  </a:lnTo>
                  <a:lnTo>
                    <a:pt x="338" y="193"/>
                  </a:lnTo>
                  <a:lnTo>
                    <a:pt x="339" y="17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23" name="Freeform 20"/>
            <p:cNvSpPr>
              <a:spLocks/>
            </p:cNvSpPr>
            <p:nvPr/>
          </p:nvSpPr>
          <p:spPr bwMode="auto">
            <a:xfrm>
              <a:off x="2551" y="6251"/>
              <a:ext cx="1103" cy="248"/>
            </a:xfrm>
            <a:custGeom>
              <a:avLst/>
              <a:gdLst>
                <a:gd name="T0" fmla="+- 0 2604 2551"/>
                <a:gd name="T1" fmla="*/ T0 w 1103"/>
                <a:gd name="T2" fmla="+- 0 6413 6251"/>
                <a:gd name="T3" fmla="*/ 6413 h 248"/>
                <a:gd name="T4" fmla="+- 0 3654 2551"/>
                <a:gd name="T5" fmla="*/ T4 w 1103"/>
                <a:gd name="T6" fmla="+- 0 6499 6251"/>
                <a:gd name="T7" fmla="*/ 6499 h 248"/>
                <a:gd name="T8" fmla="+- 0 3654 2551"/>
                <a:gd name="T9" fmla="*/ T8 w 1103"/>
                <a:gd name="T10" fmla="+- 0 6443 6251"/>
                <a:gd name="T11" fmla="*/ 6443 h 248"/>
                <a:gd name="T12" fmla="+- 0 3566 2551"/>
                <a:gd name="T13" fmla="*/ T12 w 1103"/>
                <a:gd name="T14" fmla="+- 0 6351 6251"/>
                <a:gd name="T15" fmla="*/ 6351 h 248"/>
                <a:gd name="T16" fmla="+- 0 3567 2551"/>
                <a:gd name="T17" fmla="*/ T16 w 1103"/>
                <a:gd name="T18" fmla="+- 0 6350 6251"/>
                <a:gd name="T19" fmla="*/ 6350 h 248"/>
                <a:gd name="T20" fmla="+- 0 3574 2551"/>
                <a:gd name="T21" fmla="*/ T20 w 1103"/>
                <a:gd name="T22" fmla="+- 0 6345 6251"/>
                <a:gd name="T23" fmla="*/ 6345 h 248"/>
                <a:gd name="T24" fmla="+- 0 3591 2551"/>
                <a:gd name="T25" fmla="*/ T24 w 1103"/>
                <a:gd name="T26" fmla="+- 0 6317 6251"/>
                <a:gd name="T27" fmla="*/ 6317 h 248"/>
                <a:gd name="T28" fmla="+- 0 3591 2551"/>
                <a:gd name="T29" fmla="*/ T28 w 1103"/>
                <a:gd name="T30" fmla="+- 0 6310 6251"/>
                <a:gd name="T31" fmla="*/ 6310 h 248"/>
                <a:gd name="T32" fmla="+- 0 3559 2551"/>
                <a:gd name="T33" fmla="*/ T32 w 1103"/>
                <a:gd name="T34" fmla="+- 0 6282 6251"/>
                <a:gd name="T35" fmla="*/ 6282 h 248"/>
                <a:gd name="T36" fmla="+- 0 3518 2551"/>
                <a:gd name="T37" fmla="*/ T36 w 1103"/>
                <a:gd name="T38" fmla="+- 0 6269 6251"/>
                <a:gd name="T39" fmla="*/ 6269 h 248"/>
                <a:gd name="T40" fmla="+- 0 3454 2551"/>
                <a:gd name="T41" fmla="*/ T40 w 1103"/>
                <a:gd name="T42" fmla="+- 0 6260 6251"/>
                <a:gd name="T43" fmla="*/ 6260 h 248"/>
                <a:gd name="T44" fmla="+- 0 3412 2551"/>
                <a:gd name="T45" fmla="*/ T44 w 1103"/>
                <a:gd name="T46" fmla="+- 0 6256 6251"/>
                <a:gd name="T47" fmla="*/ 6256 h 248"/>
                <a:gd name="T48" fmla="+- 0 3363 2551"/>
                <a:gd name="T49" fmla="*/ T48 w 1103"/>
                <a:gd name="T50" fmla="+- 0 6254 6251"/>
                <a:gd name="T51" fmla="*/ 6254 h 248"/>
                <a:gd name="T52" fmla="+- 0 3307 2551"/>
                <a:gd name="T53" fmla="*/ T52 w 1103"/>
                <a:gd name="T54" fmla="+- 0 6253 6251"/>
                <a:gd name="T55" fmla="*/ 6253 h 248"/>
                <a:gd name="T56" fmla="+- 0 3190 2551"/>
                <a:gd name="T57" fmla="*/ T56 w 1103"/>
                <a:gd name="T58" fmla="+- 0 6252 6251"/>
                <a:gd name="T59" fmla="*/ 6252 h 248"/>
                <a:gd name="T60" fmla="+- 0 3086 2551"/>
                <a:gd name="T61" fmla="*/ T60 w 1103"/>
                <a:gd name="T62" fmla="+- 0 6251 6251"/>
                <a:gd name="T63" fmla="*/ 6251 h 248"/>
                <a:gd name="T64" fmla="+- 0 2992 2551"/>
                <a:gd name="T65" fmla="*/ T64 w 1103"/>
                <a:gd name="T66" fmla="+- 0 6251 6251"/>
                <a:gd name="T67" fmla="*/ 6251 h 248"/>
                <a:gd name="T68" fmla="+- 0 2909 2551"/>
                <a:gd name="T69" fmla="*/ T68 w 1103"/>
                <a:gd name="T70" fmla="+- 0 6251 6251"/>
                <a:gd name="T71" fmla="*/ 6251 h 248"/>
                <a:gd name="T72" fmla="+- 0 2836 2551"/>
                <a:gd name="T73" fmla="*/ T72 w 1103"/>
                <a:gd name="T74" fmla="+- 0 6252 6251"/>
                <a:gd name="T75" fmla="*/ 6252 h 248"/>
                <a:gd name="T76" fmla="+- 0 2773 2551"/>
                <a:gd name="T77" fmla="*/ T76 w 1103"/>
                <a:gd name="T78" fmla="+- 0 6254 6251"/>
                <a:gd name="T79" fmla="*/ 6254 h 248"/>
                <a:gd name="T80" fmla="+- 0 2719 2551"/>
                <a:gd name="T81" fmla="*/ T80 w 1103"/>
                <a:gd name="T82" fmla="+- 0 6256 6251"/>
                <a:gd name="T83" fmla="*/ 6256 h 248"/>
                <a:gd name="T84" fmla="+- 0 2674 2551"/>
                <a:gd name="T85" fmla="*/ T84 w 1103"/>
                <a:gd name="T86" fmla="+- 0 6259 6251"/>
                <a:gd name="T87" fmla="*/ 6259 h 248"/>
                <a:gd name="T88" fmla="+- 0 2636 2551"/>
                <a:gd name="T89" fmla="*/ T88 w 1103"/>
                <a:gd name="T90" fmla="+- 0 6263 6251"/>
                <a:gd name="T91" fmla="*/ 6263 h 248"/>
                <a:gd name="T92" fmla="+- 0 2583 2551"/>
                <a:gd name="T93" fmla="*/ T92 w 1103"/>
                <a:gd name="T94" fmla="+- 0 6276 6251"/>
                <a:gd name="T95" fmla="*/ 6276 h 248"/>
                <a:gd name="T96" fmla="+- 0 2551 2551"/>
                <a:gd name="T97" fmla="*/ T96 w 1103"/>
                <a:gd name="T98" fmla="+- 0 6305 6251"/>
                <a:gd name="T99" fmla="*/ 6305 h 248"/>
                <a:gd name="T100" fmla="+- 0 2551 2551"/>
                <a:gd name="T101" fmla="*/ T100 w 1103"/>
                <a:gd name="T102" fmla="+- 0 6318 6251"/>
                <a:gd name="T103" fmla="*/ 6318 h 248"/>
                <a:gd name="T104" fmla="+- 0 2555 2551"/>
                <a:gd name="T105" fmla="*/ T104 w 1103"/>
                <a:gd name="T106" fmla="+- 0 6332 6251"/>
                <a:gd name="T107" fmla="*/ 6332 h 248"/>
                <a:gd name="T108" fmla="+- 0 2563 2551"/>
                <a:gd name="T109" fmla="*/ T108 w 1103"/>
                <a:gd name="T110" fmla="+- 0 6349 6251"/>
                <a:gd name="T111" fmla="*/ 6349 h 248"/>
                <a:gd name="T112" fmla="+- 0 2574 2551"/>
                <a:gd name="T113" fmla="*/ T112 w 1103"/>
                <a:gd name="T114" fmla="+- 0 6368 6251"/>
                <a:gd name="T115" fmla="*/ 6368 h 248"/>
                <a:gd name="T116" fmla="+- 0 2588 2551"/>
                <a:gd name="T117" fmla="*/ T116 w 1103"/>
                <a:gd name="T118" fmla="+- 0 6390 6251"/>
                <a:gd name="T119" fmla="*/ 6390 h 248"/>
                <a:gd name="T120" fmla="+- 0 2604 2551"/>
                <a:gd name="T121" fmla="*/ T120 w 1103"/>
                <a:gd name="T122" fmla="+- 0 6413 6251"/>
                <a:gd name="T123" fmla="*/ 6413 h 2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1103" h="248">
                  <a:moveTo>
                    <a:pt x="53" y="162"/>
                  </a:moveTo>
                  <a:lnTo>
                    <a:pt x="1103" y="248"/>
                  </a:lnTo>
                  <a:lnTo>
                    <a:pt x="1103" y="192"/>
                  </a:lnTo>
                  <a:lnTo>
                    <a:pt x="1015" y="100"/>
                  </a:lnTo>
                  <a:lnTo>
                    <a:pt x="1016" y="99"/>
                  </a:lnTo>
                  <a:lnTo>
                    <a:pt x="1023" y="94"/>
                  </a:lnTo>
                  <a:lnTo>
                    <a:pt x="1040" y="66"/>
                  </a:lnTo>
                  <a:lnTo>
                    <a:pt x="1040" y="59"/>
                  </a:lnTo>
                  <a:lnTo>
                    <a:pt x="1008" y="31"/>
                  </a:lnTo>
                  <a:lnTo>
                    <a:pt x="967" y="18"/>
                  </a:lnTo>
                  <a:lnTo>
                    <a:pt x="903" y="9"/>
                  </a:lnTo>
                  <a:lnTo>
                    <a:pt x="861" y="5"/>
                  </a:lnTo>
                  <a:lnTo>
                    <a:pt x="812" y="3"/>
                  </a:lnTo>
                  <a:lnTo>
                    <a:pt x="756" y="2"/>
                  </a:lnTo>
                  <a:lnTo>
                    <a:pt x="639" y="1"/>
                  </a:lnTo>
                  <a:lnTo>
                    <a:pt x="535" y="0"/>
                  </a:lnTo>
                  <a:lnTo>
                    <a:pt x="441" y="0"/>
                  </a:lnTo>
                  <a:lnTo>
                    <a:pt x="358" y="0"/>
                  </a:lnTo>
                  <a:lnTo>
                    <a:pt x="285" y="1"/>
                  </a:lnTo>
                  <a:lnTo>
                    <a:pt x="222" y="3"/>
                  </a:lnTo>
                  <a:lnTo>
                    <a:pt x="168" y="5"/>
                  </a:lnTo>
                  <a:lnTo>
                    <a:pt x="123" y="8"/>
                  </a:lnTo>
                  <a:lnTo>
                    <a:pt x="85" y="12"/>
                  </a:lnTo>
                  <a:lnTo>
                    <a:pt x="32" y="25"/>
                  </a:lnTo>
                  <a:lnTo>
                    <a:pt x="0" y="54"/>
                  </a:lnTo>
                  <a:lnTo>
                    <a:pt x="0" y="67"/>
                  </a:lnTo>
                  <a:lnTo>
                    <a:pt x="4" y="81"/>
                  </a:lnTo>
                  <a:lnTo>
                    <a:pt x="12" y="98"/>
                  </a:lnTo>
                  <a:lnTo>
                    <a:pt x="23" y="117"/>
                  </a:lnTo>
                  <a:lnTo>
                    <a:pt x="37" y="139"/>
                  </a:lnTo>
                  <a:lnTo>
                    <a:pt x="53" y="16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24" name="Freeform 21"/>
            <p:cNvSpPr>
              <a:spLocks/>
            </p:cNvSpPr>
            <p:nvPr/>
          </p:nvSpPr>
          <p:spPr bwMode="auto">
            <a:xfrm>
              <a:off x="2795" y="4696"/>
              <a:ext cx="100" cy="1626"/>
            </a:xfrm>
            <a:custGeom>
              <a:avLst/>
              <a:gdLst>
                <a:gd name="T0" fmla="+- 0 2894 2795"/>
                <a:gd name="T1" fmla="*/ T0 w 100"/>
                <a:gd name="T2" fmla="+- 0 4696 4696"/>
                <a:gd name="T3" fmla="*/ 4696 h 1626"/>
                <a:gd name="T4" fmla="+- 0 2795 2795"/>
                <a:gd name="T5" fmla="*/ T4 w 100"/>
                <a:gd name="T6" fmla="+- 0 6322 4696"/>
                <a:gd name="T7" fmla="*/ 6322 h 1626"/>
              </a:gdLst>
              <a:ahLst/>
              <a:cxnLst>
                <a:cxn ang="0">
                  <a:pos x="T1" y="T3"/>
                </a:cxn>
                <a:cxn ang="0">
                  <a:pos x="T5" y="T7"/>
                </a:cxn>
              </a:cxnLst>
              <a:rect l="0" t="0" r="r" b="b"/>
              <a:pathLst>
                <a:path w="100" h="1626">
                  <a:moveTo>
                    <a:pt x="99" y="0"/>
                  </a:moveTo>
                  <a:lnTo>
                    <a:pt x="0" y="1626"/>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25" name="Freeform 22"/>
            <p:cNvSpPr>
              <a:spLocks/>
            </p:cNvSpPr>
            <p:nvPr/>
          </p:nvSpPr>
          <p:spPr bwMode="auto">
            <a:xfrm>
              <a:off x="3654" y="4696"/>
              <a:ext cx="22" cy="1747"/>
            </a:xfrm>
            <a:custGeom>
              <a:avLst/>
              <a:gdLst>
                <a:gd name="T0" fmla="+- 0 3675 3654"/>
                <a:gd name="T1" fmla="*/ T0 w 22"/>
                <a:gd name="T2" fmla="+- 0 4696 4696"/>
                <a:gd name="T3" fmla="*/ 4696 h 1747"/>
                <a:gd name="T4" fmla="+- 0 3654 3654"/>
                <a:gd name="T5" fmla="*/ T4 w 22"/>
                <a:gd name="T6" fmla="+- 0 6443 4696"/>
                <a:gd name="T7" fmla="*/ 6443 h 1747"/>
              </a:gdLst>
              <a:ahLst/>
              <a:cxnLst>
                <a:cxn ang="0">
                  <a:pos x="T1" y="T3"/>
                </a:cxn>
                <a:cxn ang="0">
                  <a:pos x="T5" y="T7"/>
                </a:cxn>
              </a:cxnLst>
              <a:rect l="0" t="0" r="r" b="b"/>
              <a:pathLst>
                <a:path w="22" h="1747">
                  <a:moveTo>
                    <a:pt x="21" y="0"/>
                  </a:moveTo>
                  <a:lnTo>
                    <a:pt x="0" y="1747"/>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grpSp>
      <p:cxnSp>
        <p:nvCxnSpPr>
          <p:cNvPr id="27" name="Connettore 1 26"/>
          <p:cNvCxnSpPr/>
          <p:nvPr/>
        </p:nvCxnSpPr>
        <p:spPr>
          <a:xfrm flipH="1">
            <a:off x="6588224" y="2171107"/>
            <a:ext cx="504056" cy="147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a:off x="7381333" y="2315239"/>
            <a:ext cx="365554" cy="14518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7111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124" y="31268"/>
            <a:ext cx="6733729" cy="1320800"/>
          </a:xfrm>
          <a:noFill/>
        </p:spPr>
        <p:txBody>
          <a:bodyPr>
            <a:noAutofit/>
          </a:bodyPr>
          <a:lstStyle/>
          <a:p>
            <a:r>
              <a:rPr lang="it-IT" sz="4400" b="1" dirty="0" smtClean="0">
                <a:solidFill>
                  <a:schemeClr val="accent2">
                    <a:lumMod val="50000"/>
                  </a:schemeClr>
                </a:solidFill>
                <a:effectLst>
                  <a:outerShdw blurRad="50800" dist="38100" dir="2700000" algn="tl" rotWithShape="0">
                    <a:prstClr val="black">
                      <a:alpha val="40000"/>
                    </a:prstClr>
                  </a:outerShdw>
                </a:effectLst>
              </a:rPr>
              <a:t>Dinamismo di coinvolgimento …</a:t>
            </a:r>
            <a:endParaRPr lang="it-IT" sz="4400" b="1" dirty="0">
              <a:solidFill>
                <a:schemeClr val="accent2">
                  <a:lumMod val="50000"/>
                </a:schemeClr>
              </a:solidFill>
              <a:effectLst>
                <a:outerShdw blurRad="50800" dist="38100" dir="2700000" algn="tl" rotWithShape="0">
                  <a:prstClr val="black">
                    <a:alpha val="40000"/>
                  </a:prstClr>
                </a:outerShdw>
              </a:effectLst>
            </a:endParaRPr>
          </a:p>
        </p:txBody>
      </p:sp>
      <p:graphicFrame>
        <p:nvGraphicFramePr>
          <p:cNvPr id="4" name="Diagramma 3"/>
          <p:cNvGraphicFramePr/>
          <p:nvPr>
            <p:extLst>
              <p:ext uri="{D42A27DB-BD31-4B8C-83A1-F6EECF244321}">
                <p14:modId xmlns:p14="http://schemas.microsoft.com/office/powerpoint/2010/main" val="2349229755"/>
              </p:ext>
            </p:extLst>
          </p:nvPr>
        </p:nvGraphicFramePr>
        <p:xfrm>
          <a:off x="-1404664" y="1713617"/>
          <a:ext cx="6312024" cy="4843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4"/>
          <p:cNvSpPr/>
          <p:nvPr/>
        </p:nvSpPr>
        <p:spPr>
          <a:xfrm>
            <a:off x="3442989" y="5445224"/>
            <a:ext cx="1996060" cy="707886"/>
          </a:xfrm>
          <a:prstGeom prst="rect">
            <a:avLst/>
          </a:prstGeom>
          <a:noFill/>
        </p:spPr>
        <p:txBody>
          <a:bodyPr wrap="none" lIns="91440" tIns="45720" rIns="91440" bIns="45720">
            <a:spAutoFit/>
          </a:bodyPr>
          <a:lstStyle/>
          <a:p>
            <a:pPr algn="ctr"/>
            <a:r>
              <a:rPr lang="it-IT" sz="2000" b="1" dirty="0" smtClean="0">
                <a:ln w="0"/>
                <a:solidFill>
                  <a:schemeClr val="accent2">
                    <a:lumMod val="50000"/>
                  </a:schemeClr>
                </a:solidFill>
              </a:rPr>
              <a:t>Gruppo di </a:t>
            </a:r>
          </a:p>
          <a:p>
            <a:pPr algn="ctr"/>
            <a:r>
              <a:rPr lang="it-IT" sz="2000" b="1" dirty="0" smtClean="0">
                <a:ln w="0"/>
                <a:solidFill>
                  <a:schemeClr val="accent2">
                    <a:lumMod val="50000"/>
                  </a:schemeClr>
                </a:solidFill>
              </a:rPr>
              <a:t>coordinamento</a:t>
            </a:r>
            <a:endParaRPr lang="it-IT" sz="2000" b="1" dirty="0">
              <a:ln w="0"/>
              <a:solidFill>
                <a:schemeClr val="accent2">
                  <a:lumMod val="50000"/>
                </a:schemeClr>
              </a:solidFill>
            </a:endParaRPr>
          </a:p>
        </p:txBody>
      </p:sp>
      <p:graphicFrame>
        <p:nvGraphicFramePr>
          <p:cNvPr id="7" name="Diagramma 6"/>
          <p:cNvGraphicFramePr/>
          <p:nvPr>
            <p:extLst>
              <p:ext uri="{D42A27DB-BD31-4B8C-83A1-F6EECF244321}">
                <p14:modId xmlns:p14="http://schemas.microsoft.com/office/powerpoint/2010/main" val="3526182637"/>
              </p:ext>
            </p:extLst>
          </p:nvPr>
        </p:nvGraphicFramePr>
        <p:xfrm>
          <a:off x="3923928" y="1929641"/>
          <a:ext cx="6096000" cy="43392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ttangolo 7"/>
          <p:cNvSpPr/>
          <p:nvPr/>
        </p:nvSpPr>
        <p:spPr>
          <a:xfrm>
            <a:off x="3434706" y="3825044"/>
            <a:ext cx="1693092"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b="1" dirty="0" smtClean="0">
                <a:ln/>
                <a:solidFill>
                  <a:srgbClr val="C00000"/>
                </a:solidFill>
                <a:effectLst>
                  <a:outerShdw blurRad="38100" dist="38100" dir="2700000" algn="tl">
                    <a:srgbClr val="000000">
                      <a:alpha val="43137"/>
                    </a:srgbClr>
                  </a:outerShdw>
                </a:effectLst>
              </a:rPr>
              <a:t>CONDIVISIONE</a:t>
            </a:r>
            <a:endParaRPr lang="it-IT" b="1" dirty="0">
              <a:ln/>
              <a:solidFill>
                <a:srgbClr val="C00000"/>
              </a:solidFill>
              <a:effectLst>
                <a:outerShdw blurRad="38100" dist="38100" dir="2700000" algn="tl">
                  <a:srgbClr val="000000">
                    <a:alpha val="43137"/>
                  </a:srgbClr>
                </a:outerShdw>
              </a:effectLst>
            </a:endParaRPr>
          </a:p>
        </p:txBody>
      </p:sp>
      <p:sp>
        <p:nvSpPr>
          <p:cNvPr id="9" name="Rettangolo 8"/>
          <p:cNvSpPr/>
          <p:nvPr/>
        </p:nvSpPr>
        <p:spPr>
          <a:xfrm>
            <a:off x="3749889" y="3359574"/>
            <a:ext cx="1152495"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gn="ctr"/>
            <a:r>
              <a:rPr lang="it-IT" b="1" dirty="0" smtClean="0">
                <a:ln/>
                <a:solidFill>
                  <a:srgbClr val="C00000"/>
                </a:solidFill>
                <a:effectLst>
                  <a:outerShdw blurRad="38100" dist="38100" dir="2700000" algn="tl">
                    <a:srgbClr val="000000">
                      <a:alpha val="43137"/>
                    </a:srgbClr>
                  </a:outerShdw>
                </a:effectLst>
              </a:rPr>
              <a:t>ASCOLTO</a:t>
            </a:r>
            <a:endParaRPr lang="it-IT" b="1" dirty="0">
              <a:ln/>
              <a:solidFill>
                <a:srgbClr val="C00000"/>
              </a:solidFill>
              <a:effectLst>
                <a:outerShdw blurRad="38100" dist="38100" dir="2700000" algn="tl">
                  <a:srgbClr val="000000">
                    <a:alpha val="43137"/>
                  </a:srgbClr>
                </a:outerShdw>
              </a:effectLst>
            </a:endParaRPr>
          </a:p>
        </p:txBody>
      </p:sp>
      <p:sp>
        <p:nvSpPr>
          <p:cNvPr id="10" name="Freccia a destra 9"/>
          <p:cNvSpPr/>
          <p:nvPr/>
        </p:nvSpPr>
        <p:spPr>
          <a:xfrm>
            <a:off x="2612246" y="6079809"/>
            <a:ext cx="792088" cy="433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994113" y="5011435"/>
            <a:ext cx="792088" cy="433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3008290" y="4258833"/>
            <a:ext cx="2448684"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b="1" dirty="0" smtClean="0">
                <a:ln/>
                <a:solidFill>
                  <a:srgbClr val="C00000"/>
                </a:solidFill>
                <a:effectLst>
                  <a:outerShdw blurRad="38100" dist="38100" dir="2700000" algn="tl">
                    <a:srgbClr val="000000">
                      <a:alpha val="43137"/>
                    </a:srgbClr>
                  </a:outerShdw>
                </a:effectLst>
              </a:rPr>
              <a:t>CORRESPONSABILITA’</a:t>
            </a:r>
            <a:endParaRPr lang="it-IT" b="1" dirty="0">
              <a:ln/>
              <a:solidFill>
                <a:srgbClr val="C00000"/>
              </a:solidFill>
              <a:effectLst>
                <a:outerShdw blurRad="38100" dist="38100" dir="2700000" algn="tl">
                  <a:srgbClr val="000000">
                    <a:alpha val="43137"/>
                  </a:srgbClr>
                </a:outerShdw>
              </a:effectLst>
            </a:endParaRPr>
          </a:p>
        </p:txBody>
      </p:sp>
      <p:sp>
        <p:nvSpPr>
          <p:cNvPr id="3" name="Freccia circolare in su 2"/>
          <p:cNvSpPr/>
          <p:nvPr/>
        </p:nvSpPr>
        <p:spPr>
          <a:xfrm rot="11393582">
            <a:off x="3733921" y="1648705"/>
            <a:ext cx="2520385" cy="9058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910937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6700" y="402740"/>
            <a:ext cx="7183350" cy="1583278"/>
          </a:xfrm>
        </p:spPr>
        <p:txBody>
          <a:bodyPr/>
          <a:lstStyle/>
          <a:p>
            <a:r>
              <a:rPr lang="it-IT" b="1" dirty="0">
                <a:solidFill>
                  <a:schemeClr val="accent5">
                    <a:lumMod val="50000"/>
                  </a:schemeClr>
                </a:solidFill>
              </a:rPr>
              <a:t>In ascolto della nostra diocesi</a:t>
            </a:r>
          </a:p>
        </p:txBody>
      </p:sp>
      <p:cxnSp>
        <p:nvCxnSpPr>
          <p:cNvPr id="7" name="Connettore 2 6"/>
          <p:cNvCxnSpPr/>
          <p:nvPr/>
        </p:nvCxnSpPr>
        <p:spPr>
          <a:xfrm flipV="1">
            <a:off x="2915816" y="2204864"/>
            <a:ext cx="1152128" cy="68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062599" y="1541218"/>
            <a:ext cx="2603983" cy="923330"/>
          </a:xfrm>
          <a:prstGeom prst="rect">
            <a:avLst/>
          </a:prstGeom>
          <a:noFill/>
        </p:spPr>
        <p:txBody>
          <a:bodyPr wrap="none" lIns="91440" tIns="45720" rIns="91440" bIns="45720">
            <a:spAutoFit/>
          </a:bodyPr>
          <a:lstStyle/>
          <a:p>
            <a:pPr algn="ctr"/>
            <a:r>
              <a:rPr lang="it-IT" sz="5400" b="1" cap="none" spc="0"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Foranie</a:t>
            </a:r>
            <a:endParaRPr lang="it-IT" sz="5400" b="1" cap="none" spc="0" dirty="0">
              <a:ln w="6600">
                <a:solidFill>
                  <a:schemeClr val="accent2"/>
                </a:solidFill>
                <a:prstDash val="solid"/>
              </a:ln>
              <a:solidFill>
                <a:schemeClr val="accent2">
                  <a:lumMod val="50000"/>
                </a:schemeClr>
              </a:solidFill>
              <a:effectLst>
                <a:outerShdw dist="38100" dir="2700000" algn="tl" rotWithShape="0">
                  <a:schemeClr val="accent2"/>
                </a:outerShdw>
              </a:effectLst>
            </a:endParaRPr>
          </a:p>
        </p:txBody>
      </p:sp>
      <p:sp>
        <p:nvSpPr>
          <p:cNvPr id="9" name="Rettangolo 8"/>
          <p:cNvSpPr/>
          <p:nvPr/>
        </p:nvSpPr>
        <p:spPr>
          <a:xfrm>
            <a:off x="4015348" y="2745288"/>
            <a:ext cx="3635547" cy="923330"/>
          </a:xfrm>
          <a:prstGeom prst="rect">
            <a:avLst/>
          </a:prstGeom>
          <a:noFill/>
        </p:spPr>
        <p:txBody>
          <a:bodyPr wrap="none" lIns="91440" tIns="45720" rIns="91440" bIns="45720">
            <a:spAutoFit/>
          </a:bodyPr>
          <a:lstStyle/>
          <a:p>
            <a:pPr algn="ctr"/>
            <a:r>
              <a:rPr lang="it-IT" sz="5400" b="1" cap="none" spc="0"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Parrocchie</a:t>
            </a:r>
            <a:endParaRPr lang="it-IT" sz="5400" b="1" cap="none" spc="0" dirty="0">
              <a:ln w="6600">
                <a:solidFill>
                  <a:schemeClr val="accent2"/>
                </a:solidFill>
                <a:prstDash val="solid"/>
              </a:ln>
              <a:solidFill>
                <a:schemeClr val="accent2">
                  <a:lumMod val="50000"/>
                </a:schemeClr>
              </a:solidFill>
              <a:effectLst>
                <a:outerShdw dist="38100" dir="2700000" algn="tl" rotWithShape="0">
                  <a:schemeClr val="accent2"/>
                </a:outerShdw>
              </a:effectLst>
            </a:endParaRPr>
          </a:p>
        </p:txBody>
      </p:sp>
      <p:sp>
        <p:nvSpPr>
          <p:cNvPr id="10" name="Rettangolo 9"/>
          <p:cNvSpPr/>
          <p:nvPr/>
        </p:nvSpPr>
        <p:spPr>
          <a:xfrm>
            <a:off x="899592" y="5630614"/>
            <a:ext cx="4933530" cy="923330"/>
          </a:xfrm>
          <a:prstGeom prst="rect">
            <a:avLst/>
          </a:prstGeom>
          <a:noFill/>
        </p:spPr>
        <p:txBody>
          <a:bodyPr wrap="none" lIns="91440" tIns="45720" rIns="91440" bIns="45720">
            <a:spAutoFit/>
          </a:bodyPr>
          <a:lstStyle/>
          <a:p>
            <a:pPr algn="ctr"/>
            <a:r>
              <a:rPr lang="it-IT" sz="5400" b="1" cap="none" spc="0"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Uffici pastorali</a:t>
            </a:r>
            <a:endParaRPr lang="it-IT" sz="5400" b="1" cap="none" spc="0" dirty="0">
              <a:ln w="6600">
                <a:solidFill>
                  <a:schemeClr val="accent2"/>
                </a:solidFill>
                <a:prstDash val="solid"/>
              </a:ln>
              <a:solidFill>
                <a:schemeClr val="accent2">
                  <a:lumMod val="50000"/>
                </a:schemeClr>
              </a:solidFill>
              <a:effectLst>
                <a:outerShdw dist="38100" dir="2700000" algn="tl" rotWithShape="0">
                  <a:schemeClr val="accent2"/>
                </a:outerShdw>
              </a:effectLst>
            </a:endParaRPr>
          </a:p>
        </p:txBody>
      </p:sp>
      <p:sp>
        <p:nvSpPr>
          <p:cNvPr id="11" name="Rettangolo 10"/>
          <p:cNvSpPr/>
          <p:nvPr/>
        </p:nvSpPr>
        <p:spPr>
          <a:xfrm>
            <a:off x="3491880" y="4073307"/>
            <a:ext cx="4032448" cy="1446550"/>
          </a:xfrm>
          <a:prstGeom prst="rect">
            <a:avLst/>
          </a:prstGeom>
          <a:noFill/>
        </p:spPr>
        <p:txBody>
          <a:bodyPr wrap="square" lIns="91440" tIns="45720" rIns="91440" bIns="45720">
            <a:spAutoFit/>
          </a:bodyPr>
          <a:lstStyle/>
          <a:p>
            <a:pPr algn="ctr"/>
            <a:r>
              <a:rPr lang="it-IT" sz="4400" b="1" cap="none" spc="0"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Movimenti </a:t>
            </a:r>
          </a:p>
          <a:p>
            <a:pPr algn="ctr"/>
            <a:r>
              <a:rPr lang="it-IT" sz="4400" b="1" cap="none" spc="0" dirty="0" smtClean="0">
                <a:ln w="6600">
                  <a:solidFill>
                    <a:schemeClr val="accent2"/>
                  </a:solidFill>
                  <a:prstDash val="solid"/>
                </a:ln>
                <a:solidFill>
                  <a:schemeClr val="accent2">
                    <a:lumMod val="50000"/>
                  </a:schemeClr>
                </a:solidFill>
                <a:effectLst>
                  <a:outerShdw dist="38100" dir="2700000" algn="tl" rotWithShape="0">
                    <a:schemeClr val="accent2"/>
                  </a:outerShdw>
                </a:effectLst>
              </a:rPr>
              <a:t>e Associazioni</a:t>
            </a:r>
            <a:endParaRPr lang="it-IT" sz="4400" b="1" cap="none" spc="0" dirty="0">
              <a:ln w="6600">
                <a:solidFill>
                  <a:schemeClr val="accent2"/>
                </a:solidFill>
                <a:prstDash val="solid"/>
              </a:ln>
              <a:solidFill>
                <a:schemeClr val="accent2">
                  <a:lumMod val="50000"/>
                </a:schemeClr>
              </a:solidFill>
              <a:effectLst>
                <a:outerShdw dist="38100" dir="2700000" algn="tl" rotWithShape="0">
                  <a:schemeClr val="accent2"/>
                </a:outerShdw>
              </a:effectLst>
            </a:endParaRPr>
          </a:p>
        </p:txBody>
      </p:sp>
      <p:cxnSp>
        <p:nvCxnSpPr>
          <p:cNvPr id="13" name="Connettore 2 12"/>
          <p:cNvCxnSpPr/>
          <p:nvPr/>
        </p:nvCxnSpPr>
        <p:spPr>
          <a:xfrm flipV="1">
            <a:off x="2771800" y="3264027"/>
            <a:ext cx="1011655" cy="48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2555776" y="4015080"/>
            <a:ext cx="936104" cy="60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645702" y="4430635"/>
            <a:ext cx="262002" cy="114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magine 13"/>
          <p:cNvPicPr/>
          <p:nvPr/>
        </p:nvPicPr>
        <p:blipFill rotWithShape="1">
          <a:blip r:embed="rId3" cstate="screen">
            <a:extLst>
              <a:ext uri="{28A0092B-C50C-407E-A947-70E740481C1C}">
                <a14:useLocalDpi xmlns:a14="http://schemas.microsoft.com/office/drawing/2010/main"/>
              </a:ext>
            </a:extLst>
          </a:blip>
          <a:srcRect/>
          <a:stretch/>
        </p:blipFill>
        <p:spPr>
          <a:xfrm rot="10483912">
            <a:off x="842352" y="1996603"/>
            <a:ext cx="2072260" cy="2700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0592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circolare a destra 1"/>
          <p:cNvSpPr/>
          <p:nvPr/>
        </p:nvSpPr>
        <p:spPr>
          <a:xfrm rot="17371144">
            <a:off x="2764682" y="4239944"/>
            <a:ext cx="2029193" cy="29464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6" name="Picture 2" descr="C:\Users\Sandra\Desktop\LAVORI DI RACCOLTA\ICONE +\Particolari mosaici\04[2].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8927418">
            <a:off x="5381441" y="3498707"/>
            <a:ext cx="3355798" cy="1930648"/>
          </a:xfrm>
          <a:prstGeom prst="rect">
            <a:avLst/>
          </a:prstGeom>
          <a:ln>
            <a:noFill/>
          </a:ln>
          <a:effectLst>
            <a:outerShdw blurRad="292100" dist="139700" dir="2700000" algn="tl" rotWithShape="0">
              <a:srgbClr val="333333">
                <a:alpha val="65000"/>
              </a:srgbClr>
            </a:outerShdw>
          </a:effectLst>
        </p:spPr>
      </p:pic>
      <p:pic>
        <p:nvPicPr>
          <p:cNvPr id="7" name="Picture 2" descr="C:\Users\Sandra\Desktop\LAVORI DI RACCOLTA\ICONE +\Particolari mosaici\04[2].jp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284807">
            <a:off x="1081425" y="1473257"/>
            <a:ext cx="2586226" cy="1930648"/>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6220">
            <a:off x="4494094" y="405315"/>
            <a:ext cx="3537098" cy="4609030"/>
          </a:xfrm>
          <a:prstGeom prst="rect">
            <a:avLst/>
          </a:prstGeom>
          <a:ln>
            <a:noFill/>
          </a:ln>
          <a:effectLst>
            <a:outerShdw blurRad="292100" dist="139700" dir="2700000" algn="tl" rotWithShape="0">
              <a:srgbClr val="333333">
                <a:alpha val="65000"/>
              </a:srgbClr>
            </a:outerShdw>
          </a:effectLst>
        </p:spPr>
      </p:pic>
      <p:pic>
        <p:nvPicPr>
          <p:cNvPr id="8" name="Picture 2" descr="C:\Users\Sandra\Desktop\LAVORI DI RACCOLTA\ICONE +\Particolari mosaici\04[2].jpg"/>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824269">
            <a:off x="457032" y="3750056"/>
            <a:ext cx="2586226" cy="1930648"/>
          </a:xfrm>
          <a:prstGeom prst="rect">
            <a:avLst/>
          </a:prstGeom>
          <a:ln>
            <a:noFill/>
          </a:ln>
          <a:effectLst>
            <a:outerShdw blurRad="292100" dist="139700" dir="2700000" algn="tl" rotWithShape="0">
              <a:srgbClr val="333333">
                <a:alpha val="65000"/>
              </a:srgbClr>
            </a:outerShdw>
          </a:effectLst>
        </p:spPr>
      </p:pic>
      <p:pic>
        <p:nvPicPr>
          <p:cNvPr id="3" name="Immagine 2"/>
          <p:cNvPicPr/>
          <p:nvPr/>
        </p:nvPicPr>
        <p:blipFill rotWithShape="1">
          <a:blip r:embed="rId6" cstate="screen">
            <a:extLst>
              <a:ext uri="{28A0092B-C50C-407E-A947-70E740481C1C}">
                <a14:useLocalDpi xmlns:a14="http://schemas.microsoft.com/office/drawing/2010/main"/>
              </a:ext>
            </a:extLst>
          </a:blip>
          <a:srcRect/>
          <a:stretch/>
        </p:blipFill>
        <p:spPr>
          <a:xfrm rot="10232543">
            <a:off x="862414" y="1833081"/>
            <a:ext cx="2652474" cy="3625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9659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31790" y="620688"/>
            <a:ext cx="6048672" cy="5539978"/>
          </a:xfrm>
          <a:prstGeom prst="rect">
            <a:avLst/>
          </a:prstGeom>
        </p:spPr>
        <p:txBody>
          <a:bodyPr wrap="square">
            <a:spAutoFit/>
          </a:bodyPr>
          <a:lstStyle/>
          <a:p>
            <a:pPr marL="285750" lvl="0" indent="-285750">
              <a:buFont typeface="Wingdings" panose="05000000000000000000" pitchFamily="2" charset="2"/>
              <a:buChar char="Ø"/>
            </a:pPr>
            <a:r>
              <a:rPr lang="it-IT" sz="2400" b="1" dirty="0">
                <a:latin typeface="Book Antiqua" panose="02040602050305030304" pitchFamily="18" charset="0"/>
              </a:rPr>
              <a:t>L’</a:t>
            </a:r>
            <a:r>
              <a:rPr lang="it-IT" sz="2400" b="1" i="1" dirty="0" err="1">
                <a:latin typeface="Book Antiqua" panose="02040602050305030304" pitchFamily="18" charset="0"/>
              </a:rPr>
              <a:t>Evangelii</a:t>
            </a:r>
            <a:r>
              <a:rPr lang="it-IT" sz="2400" b="1" i="1" dirty="0">
                <a:latin typeface="Book Antiqua" panose="02040602050305030304" pitchFamily="18" charset="0"/>
              </a:rPr>
              <a:t> </a:t>
            </a:r>
            <a:r>
              <a:rPr lang="it-IT" sz="2400" b="1" i="1" dirty="0" err="1">
                <a:latin typeface="Book Antiqua" panose="02040602050305030304" pitchFamily="18" charset="0"/>
              </a:rPr>
              <a:t>Gaudium</a:t>
            </a:r>
            <a:r>
              <a:rPr lang="it-IT" sz="2400" b="1" i="1" dirty="0">
                <a:latin typeface="Book Antiqua" panose="02040602050305030304" pitchFamily="18" charset="0"/>
              </a:rPr>
              <a:t> </a:t>
            </a:r>
            <a:r>
              <a:rPr lang="it-IT" sz="2400" b="1" dirty="0">
                <a:latin typeface="Book Antiqua" panose="02040602050305030304" pitchFamily="18" charset="0"/>
              </a:rPr>
              <a:t>è stata accolta positivamente dalle comunità parrocchiali. </a:t>
            </a:r>
            <a:endParaRPr lang="it-IT" sz="2400" b="1" dirty="0" smtClean="0">
              <a:latin typeface="Book Antiqua" panose="02040602050305030304" pitchFamily="18" charset="0"/>
            </a:endParaRPr>
          </a:p>
          <a:p>
            <a:pPr lvl="0"/>
            <a:endParaRPr lang="it-IT" sz="2400" b="1" dirty="0">
              <a:latin typeface="Book Antiqua" panose="02040602050305030304" pitchFamily="18" charset="0"/>
            </a:endParaRPr>
          </a:p>
          <a:p>
            <a:pPr marL="285750" lvl="0" indent="-285750">
              <a:buFont typeface="Wingdings" panose="05000000000000000000" pitchFamily="2" charset="2"/>
              <a:buChar char="Ø"/>
            </a:pPr>
            <a:r>
              <a:rPr lang="it-IT" sz="2400" b="1" dirty="0" smtClean="0">
                <a:latin typeface="Book Antiqua" panose="02040602050305030304" pitchFamily="18" charset="0"/>
              </a:rPr>
              <a:t>Ha </a:t>
            </a:r>
            <a:r>
              <a:rPr lang="it-IT" sz="2400" b="1" dirty="0">
                <a:latin typeface="Book Antiqua" panose="02040602050305030304" pitchFamily="18" charset="0"/>
              </a:rPr>
              <a:t>riacceso l’entusiasmo al rinnovamento </a:t>
            </a:r>
            <a:r>
              <a:rPr lang="it-IT" sz="2400" b="1" dirty="0" smtClean="0">
                <a:latin typeface="Book Antiqua" panose="02040602050305030304" pitchFamily="18" charset="0"/>
              </a:rPr>
              <a:t>e </a:t>
            </a:r>
            <a:r>
              <a:rPr lang="it-IT" sz="2400" b="1" dirty="0">
                <a:latin typeface="Book Antiqua" panose="02040602050305030304" pitchFamily="18" charset="0"/>
              </a:rPr>
              <a:t>avviato uno spirito di maggior coraggio nelle scelte pastorali. </a:t>
            </a:r>
            <a:endParaRPr lang="it-IT" sz="2400" b="1" dirty="0" smtClean="0">
              <a:latin typeface="Book Antiqua" panose="02040602050305030304" pitchFamily="18" charset="0"/>
            </a:endParaRPr>
          </a:p>
          <a:p>
            <a:pPr lvl="0"/>
            <a:endParaRPr lang="it-IT" sz="2400" b="1" dirty="0">
              <a:latin typeface="Book Antiqua" panose="02040602050305030304" pitchFamily="18" charset="0"/>
            </a:endParaRPr>
          </a:p>
          <a:p>
            <a:pPr marL="285750" lvl="0" indent="-285750">
              <a:buFont typeface="Wingdings" panose="05000000000000000000" pitchFamily="2" charset="2"/>
              <a:buChar char="Ø"/>
            </a:pPr>
            <a:r>
              <a:rPr lang="it-IT" sz="2400" b="1" dirty="0" smtClean="0">
                <a:latin typeface="Book Antiqua" panose="02040602050305030304" pitchFamily="18" charset="0"/>
              </a:rPr>
              <a:t>I </a:t>
            </a:r>
            <a:r>
              <a:rPr lang="it-IT" sz="2400" b="1" dirty="0">
                <a:latin typeface="Book Antiqua" panose="02040602050305030304" pitchFamily="18" charset="0"/>
              </a:rPr>
              <a:t>temi che hanno maggiormente provocato </a:t>
            </a:r>
            <a:r>
              <a:rPr lang="it-IT" sz="2400" b="1" dirty="0" smtClean="0">
                <a:latin typeface="Book Antiqua" panose="02040602050305030304" pitchFamily="18" charset="0"/>
              </a:rPr>
              <a:t>sono </a:t>
            </a:r>
            <a:r>
              <a:rPr lang="it-IT" sz="2400" b="1" dirty="0">
                <a:latin typeface="Book Antiqua" panose="02040602050305030304" pitchFamily="18" charset="0"/>
              </a:rPr>
              <a:t>stati quelli </a:t>
            </a:r>
            <a:endParaRPr lang="it-IT" sz="2400" b="1" dirty="0" smtClean="0">
              <a:latin typeface="Book Antiqua" panose="02040602050305030304" pitchFamily="18" charset="0"/>
            </a:endParaRPr>
          </a:p>
          <a:p>
            <a:pPr lvl="0"/>
            <a:r>
              <a:rPr lang="it-IT" sz="2400" b="1" dirty="0">
                <a:latin typeface="Book Antiqua" panose="02040602050305030304" pitchFamily="18" charset="0"/>
              </a:rPr>
              <a:t>	</a:t>
            </a:r>
            <a:r>
              <a:rPr lang="it-IT" sz="2400" b="1" dirty="0" smtClean="0">
                <a:latin typeface="Book Antiqua" panose="02040602050305030304" pitchFamily="18" charset="0"/>
              </a:rPr>
              <a:t>- della </a:t>
            </a:r>
            <a:r>
              <a:rPr lang="it-IT" sz="2400" b="1" dirty="0">
                <a:latin typeface="Book Antiqua" panose="02040602050305030304" pitchFamily="18" charset="0"/>
              </a:rPr>
              <a:t>famiglia </a:t>
            </a:r>
            <a:endParaRPr lang="it-IT" sz="2400" b="1" dirty="0" smtClean="0">
              <a:latin typeface="Book Antiqua" panose="02040602050305030304" pitchFamily="18" charset="0"/>
            </a:endParaRPr>
          </a:p>
          <a:p>
            <a:pPr lvl="0"/>
            <a:r>
              <a:rPr lang="it-IT" sz="2400" b="1" dirty="0">
                <a:latin typeface="Book Antiqua" panose="02040602050305030304" pitchFamily="18" charset="0"/>
              </a:rPr>
              <a:t>	</a:t>
            </a:r>
            <a:r>
              <a:rPr lang="it-IT" sz="2400" b="1" dirty="0" smtClean="0">
                <a:latin typeface="Book Antiqua" panose="02040602050305030304" pitchFamily="18" charset="0"/>
              </a:rPr>
              <a:t>- e </a:t>
            </a:r>
            <a:r>
              <a:rPr lang="it-IT" sz="2400" b="1" dirty="0">
                <a:latin typeface="Book Antiqua" panose="02040602050305030304" pitchFamily="18" charset="0"/>
              </a:rPr>
              <a:t>della </a:t>
            </a:r>
            <a:r>
              <a:rPr lang="it-IT" sz="2400" b="1" dirty="0" err="1">
                <a:latin typeface="Book Antiqua" panose="02040602050305030304" pitchFamily="18" charset="0"/>
              </a:rPr>
              <a:t>missionarietà</a:t>
            </a:r>
            <a:r>
              <a:rPr lang="it-IT" sz="2400" b="1" dirty="0">
                <a:latin typeface="Book Antiqua" panose="02040602050305030304" pitchFamily="18" charset="0"/>
              </a:rPr>
              <a:t> della Chiesa </a:t>
            </a:r>
            <a:r>
              <a:rPr lang="it-IT" sz="2400" b="1" dirty="0" smtClean="0">
                <a:latin typeface="Book Antiqua" panose="02040602050305030304" pitchFamily="18" charset="0"/>
              </a:rPr>
              <a:t>	nelle </a:t>
            </a:r>
            <a:r>
              <a:rPr lang="it-IT" sz="2400" b="1" dirty="0">
                <a:latin typeface="Book Antiqua" panose="02040602050305030304" pitchFamily="18" charset="0"/>
              </a:rPr>
              <a:t>periferie dell’esistenza </a:t>
            </a:r>
            <a:r>
              <a:rPr lang="it-IT" sz="2400" b="1" dirty="0" smtClean="0">
                <a:latin typeface="Book Antiqua" panose="02040602050305030304" pitchFamily="18" charset="0"/>
              </a:rPr>
              <a:t>	umana</a:t>
            </a:r>
            <a:r>
              <a:rPr lang="it-IT" sz="2400" b="1" dirty="0">
                <a:latin typeface="Book Antiqua" panose="02040602050305030304" pitchFamily="18" charset="0"/>
              </a:rPr>
              <a:t>. </a:t>
            </a:r>
          </a:p>
          <a:p>
            <a:r>
              <a:rPr lang="it-IT" dirty="0"/>
              <a:t> </a:t>
            </a:r>
          </a:p>
        </p:txBody>
      </p:sp>
      <p:pic>
        <p:nvPicPr>
          <p:cNvPr id="5"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425601">
            <a:off x="6309846" y="4372946"/>
            <a:ext cx="2586226" cy="1930648"/>
          </a:xfrm>
          <a:prstGeom prst="rect">
            <a:avLst/>
          </a:prstGeom>
          <a:ln>
            <a:noFill/>
          </a:ln>
          <a:effectLst>
            <a:outerShdw blurRad="292100" dist="139700" dir="2700000" algn="tl" rotWithShape="0">
              <a:srgbClr val="333333">
                <a:alpha val="65000"/>
              </a:srgbClr>
            </a:outerShdw>
          </a:effectLst>
        </p:spPr>
      </p:pic>
      <p:pic>
        <p:nvPicPr>
          <p:cNvPr id="6"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9577" y="363993"/>
            <a:ext cx="2586226" cy="1930648"/>
          </a:xfrm>
          <a:prstGeom prst="rect">
            <a:avLst/>
          </a:prstGeom>
          <a:ln>
            <a:noFill/>
          </a:ln>
          <a:effectLst>
            <a:outerShdw blurRad="292100" dist="139700" dir="2700000" algn="tl" rotWithShape="0">
              <a:srgbClr val="333333">
                <a:alpha val="65000"/>
              </a:srgbClr>
            </a:outerShdw>
          </a:effectLst>
        </p:spPr>
      </p:pic>
      <p:pic>
        <p:nvPicPr>
          <p:cNvPr id="4" name="Picture 2" descr="Copertina di 'Evangelii gaudiu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14435">
            <a:off x="6557879" y="1636334"/>
            <a:ext cx="2090162" cy="3076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365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5506"/>
            <a:ext cx="6347714" cy="1320800"/>
          </a:xfrm>
        </p:spPr>
        <p:txBody>
          <a:bodyPr>
            <a:normAutofit fontScale="90000"/>
          </a:bodyPr>
          <a:lstStyle/>
          <a:p>
            <a:r>
              <a:rPr lang="it-IT" b="1" dirty="0">
                <a:solidFill>
                  <a:schemeClr val="accent1">
                    <a:lumMod val="75000"/>
                  </a:schemeClr>
                </a:solidFill>
              </a:rPr>
              <a:t>Il volto delle nostre comunità</a:t>
            </a:r>
            <a:r>
              <a:rPr lang="it-IT" b="1" dirty="0"/>
              <a:t/>
            </a:r>
            <a:br>
              <a:rPr lang="it-IT" b="1" dirty="0"/>
            </a:br>
            <a:endParaRPr lang="it-IT" dirty="0"/>
          </a:p>
        </p:txBody>
      </p:sp>
      <p:sp>
        <p:nvSpPr>
          <p:cNvPr id="3" name="Segnaposto contenuto 2"/>
          <p:cNvSpPr>
            <a:spLocks noGrp="1"/>
          </p:cNvSpPr>
          <p:nvPr>
            <p:ph idx="4294967295"/>
          </p:nvPr>
        </p:nvSpPr>
        <p:spPr>
          <a:xfrm>
            <a:off x="251520" y="1065213"/>
            <a:ext cx="7978080" cy="5792787"/>
          </a:xfrm>
        </p:spPr>
        <p:txBody>
          <a:bodyPr>
            <a:normAutofit/>
          </a:bodyPr>
          <a:lstStyle/>
          <a:p>
            <a:pPr marL="0" indent="0">
              <a:buNone/>
            </a:pPr>
            <a:r>
              <a:rPr lang="it-IT" b="1" dirty="0" smtClean="0">
                <a:solidFill>
                  <a:schemeClr val="tx1"/>
                </a:solidFill>
              </a:rPr>
              <a:t> </a:t>
            </a:r>
            <a:r>
              <a:rPr lang="it-IT" sz="2200" b="1" dirty="0" smtClean="0">
                <a:solidFill>
                  <a:srgbClr val="C00000"/>
                </a:solidFill>
              </a:rPr>
              <a:t>I laici</a:t>
            </a:r>
          </a:p>
          <a:p>
            <a:pPr>
              <a:buFont typeface="Wingdings" panose="05000000000000000000" pitchFamily="2" charset="2"/>
              <a:buChar char="ü"/>
            </a:pPr>
            <a:r>
              <a:rPr lang="it-IT" b="1" dirty="0" smtClean="0">
                <a:solidFill>
                  <a:schemeClr val="tx1"/>
                </a:solidFill>
              </a:rPr>
              <a:t>presenza vivace e generosa</a:t>
            </a:r>
          </a:p>
          <a:p>
            <a:pPr>
              <a:buFont typeface="Wingdings" panose="05000000000000000000" pitchFamily="2" charset="2"/>
              <a:buChar char="ü"/>
            </a:pPr>
            <a:r>
              <a:rPr lang="it-IT" b="1" dirty="0" smtClean="0">
                <a:solidFill>
                  <a:schemeClr val="tx1"/>
                </a:solidFill>
              </a:rPr>
              <a:t>faticosa sinergia tra sacerdoti e operatori pastorali</a:t>
            </a:r>
          </a:p>
          <a:p>
            <a:pPr>
              <a:buFont typeface="Wingdings" panose="05000000000000000000" pitchFamily="2" charset="2"/>
              <a:buChar char="ü"/>
            </a:pPr>
            <a:r>
              <a:rPr lang="it-IT" b="1" dirty="0" smtClean="0">
                <a:solidFill>
                  <a:schemeClr val="tx1"/>
                </a:solidFill>
              </a:rPr>
              <a:t>difficoltà di collaborazione tra le diverse Aggregazioni Laicali</a:t>
            </a:r>
          </a:p>
          <a:p>
            <a:pPr>
              <a:buFont typeface="Wingdings" panose="05000000000000000000" pitchFamily="2" charset="2"/>
              <a:buChar char="ü"/>
            </a:pPr>
            <a:endParaRPr lang="it-IT" b="1" dirty="0" smtClean="0">
              <a:solidFill>
                <a:schemeClr val="tx1"/>
              </a:solidFill>
            </a:endParaRPr>
          </a:p>
          <a:p>
            <a:pPr>
              <a:buFont typeface="Wingdings" panose="05000000000000000000" pitchFamily="2" charset="2"/>
              <a:buChar char="ü"/>
            </a:pPr>
            <a:endParaRPr lang="it-IT" b="1" dirty="0" smtClean="0">
              <a:solidFill>
                <a:schemeClr val="tx1"/>
              </a:solidFill>
            </a:endParaRPr>
          </a:p>
          <a:p>
            <a:pPr>
              <a:buFont typeface="Wingdings" panose="05000000000000000000" pitchFamily="2" charset="2"/>
              <a:buChar char="ü"/>
            </a:pPr>
            <a:endParaRPr lang="it-IT" b="1" dirty="0">
              <a:solidFill>
                <a:schemeClr val="tx1"/>
              </a:solidFill>
            </a:endParaRPr>
          </a:p>
          <a:p>
            <a:pPr marL="0" indent="0">
              <a:buNone/>
            </a:pPr>
            <a:endParaRPr lang="it-IT" b="1" dirty="0" smtClean="0">
              <a:solidFill>
                <a:schemeClr val="tx1"/>
              </a:solidFill>
            </a:endParaRPr>
          </a:p>
          <a:p>
            <a:pPr marL="0" indent="0">
              <a:buNone/>
            </a:pPr>
            <a:r>
              <a:rPr lang="it-IT" sz="2200" b="1" dirty="0" smtClean="0">
                <a:solidFill>
                  <a:srgbClr val="C00000"/>
                </a:solidFill>
              </a:rPr>
              <a:t>Le Foranie</a:t>
            </a:r>
          </a:p>
          <a:p>
            <a:pPr>
              <a:buFont typeface="Wingdings" panose="05000000000000000000" pitchFamily="2" charset="2"/>
              <a:buChar char="ü"/>
            </a:pPr>
            <a:r>
              <a:rPr lang="it-IT" b="1" dirty="0" smtClean="0">
                <a:solidFill>
                  <a:schemeClr val="tx1"/>
                </a:solidFill>
              </a:rPr>
              <a:t>stanno acquisendo uno stile </a:t>
            </a:r>
            <a:r>
              <a:rPr lang="it-IT" b="1" dirty="0" err="1" smtClean="0">
                <a:solidFill>
                  <a:schemeClr val="tx1"/>
                </a:solidFill>
              </a:rPr>
              <a:t>comunionale</a:t>
            </a:r>
            <a:r>
              <a:rPr lang="it-IT" b="1" dirty="0" smtClean="0">
                <a:solidFill>
                  <a:schemeClr val="tx1"/>
                </a:solidFill>
              </a:rPr>
              <a:t> e di </a:t>
            </a:r>
            <a:r>
              <a:rPr lang="it-IT" b="1" dirty="0" err="1" smtClean="0">
                <a:solidFill>
                  <a:schemeClr val="tx1"/>
                </a:solidFill>
              </a:rPr>
              <a:t>corresposabilità</a:t>
            </a:r>
            <a:endParaRPr lang="it-IT" b="1" dirty="0" smtClean="0">
              <a:solidFill>
                <a:schemeClr val="tx1"/>
              </a:solidFill>
            </a:endParaRPr>
          </a:p>
          <a:p>
            <a:pPr>
              <a:buFont typeface="Wingdings" panose="05000000000000000000" pitchFamily="2" charset="2"/>
              <a:buChar char="ü"/>
            </a:pPr>
            <a:r>
              <a:rPr lang="it-IT" b="1" dirty="0" smtClean="0">
                <a:solidFill>
                  <a:schemeClr val="tx1"/>
                </a:solidFill>
              </a:rPr>
              <a:t>deve maturare una capacità sinergica di lettura, programmazione e 	verifica dell’azione pastorale</a:t>
            </a:r>
          </a:p>
          <a:p>
            <a:pPr>
              <a:buFont typeface="Wingdings" panose="05000000000000000000" pitchFamily="2" charset="2"/>
              <a:buChar char="ü"/>
            </a:pPr>
            <a:r>
              <a:rPr lang="it-IT" b="1" dirty="0" smtClean="0">
                <a:solidFill>
                  <a:schemeClr val="tx1"/>
                </a:solidFill>
              </a:rPr>
              <a:t>difformità territoriale</a:t>
            </a:r>
          </a:p>
          <a:p>
            <a:pPr>
              <a:buFont typeface="Wingdings" panose="05000000000000000000" pitchFamily="2" charset="2"/>
              <a:buChar char="ü"/>
            </a:pPr>
            <a:r>
              <a:rPr lang="it-IT" b="1" dirty="0" smtClean="0">
                <a:solidFill>
                  <a:schemeClr val="tx1"/>
                </a:solidFill>
              </a:rPr>
              <a:t>tendenza all’autoreferenzialità </a:t>
            </a:r>
          </a:p>
          <a:p>
            <a:pPr>
              <a:buFont typeface="Wingdings" pitchFamily="2" charset="2"/>
              <a:buChar char="Ø"/>
            </a:pPr>
            <a:endParaRPr lang="it-IT" dirty="0"/>
          </a:p>
        </p:txBody>
      </p:sp>
      <p:pic>
        <p:nvPicPr>
          <p:cNvPr id="4" name="Immagine 3" descr="http://www.diocesinovara.it/novara/allegati/2055/Sussidio.jpg"/>
          <p:cNvPicPr/>
          <p:nvPr/>
        </p:nvPicPr>
        <p:blipFill rotWithShape="1">
          <a:blip r:embed="rId3" cstate="screen">
            <a:extLst>
              <a:ext uri="{28A0092B-C50C-407E-A947-70E740481C1C}">
                <a14:useLocalDpi xmlns:a14="http://schemas.microsoft.com/office/drawing/2010/main"/>
              </a:ext>
            </a:extLst>
          </a:blip>
          <a:srcRect/>
          <a:stretch/>
        </p:blipFill>
        <p:spPr bwMode="auto">
          <a:xfrm>
            <a:off x="215082" y="2996952"/>
            <a:ext cx="1499216" cy="1152127"/>
          </a:xfrm>
          <a:prstGeom prst="rect">
            <a:avLst/>
          </a:prstGeom>
          <a:ln>
            <a:noFill/>
          </a:ln>
          <a:effectLst>
            <a:softEdge rad="112500"/>
          </a:effectLst>
          <a:extLst>
            <a:ext uri="{53640926-AAD7-44d8-BBD7-CCE9431645EC}">
              <a14:shadowObscured xmlns:a14="http://schemas.microsoft.com/office/drawing/2010/main"/>
            </a:ext>
          </a:extLst>
        </p:spPr>
      </p:pic>
      <p:sp>
        <p:nvSpPr>
          <p:cNvPr id="7" name="Rettangolo 6"/>
          <p:cNvSpPr/>
          <p:nvPr/>
        </p:nvSpPr>
        <p:spPr>
          <a:xfrm>
            <a:off x="1835696" y="2896431"/>
            <a:ext cx="6166459" cy="1677382"/>
          </a:xfrm>
          <a:prstGeom prst="rect">
            <a:avLst/>
          </a:prstGeom>
        </p:spPr>
        <p:txBody>
          <a:bodyPr wrap="square">
            <a:spAutoFit/>
          </a:bodyPr>
          <a:lstStyle/>
          <a:p>
            <a:r>
              <a:rPr lang="it-IT" sz="2200" b="1" dirty="0">
                <a:solidFill>
                  <a:srgbClr val="C00000"/>
                </a:solidFill>
              </a:rPr>
              <a:t>Gli Organismi di partecipazione</a:t>
            </a:r>
          </a:p>
          <a:p>
            <a:pPr marL="285750" indent="-285750">
              <a:lnSpc>
                <a:spcPct val="150000"/>
              </a:lnSpc>
              <a:buFont typeface="Wingdings" panose="05000000000000000000" pitchFamily="2" charset="2"/>
              <a:buChar char="ü"/>
            </a:pPr>
            <a:r>
              <a:rPr lang="it-IT" b="1" dirty="0" smtClean="0"/>
              <a:t> organismi </a:t>
            </a:r>
            <a:r>
              <a:rPr lang="it-IT" b="1" dirty="0"/>
              <a:t>non pienamente valorizzato</a:t>
            </a:r>
          </a:p>
          <a:p>
            <a:pPr>
              <a:lnSpc>
                <a:spcPct val="150000"/>
              </a:lnSpc>
              <a:buFont typeface="Wingdings" panose="05000000000000000000" pitchFamily="2" charset="2"/>
              <a:buChar char="ü"/>
            </a:pPr>
            <a:r>
              <a:rPr lang="it-IT" b="1" dirty="0" smtClean="0"/>
              <a:t>   svolgono </a:t>
            </a:r>
            <a:r>
              <a:rPr lang="it-IT" b="1" dirty="0"/>
              <a:t>un ruolo ancora </a:t>
            </a:r>
            <a:r>
              <a:rPr lang="it-IT" b="1" dirty="0" smtClean="0"/>
              <a:t>prevalentemente </a:t>
            </a:r>
            <a:r>
              <a:rPr lang="it-IT" b="1" dirty="0"/>
              <a:t>passivo</a:t>
            </a:r>
          </a:p>
          <a:p>
            <a:pPr>
              <a:lnSpc>
                <a:spcPct val="150000"/>
              </a:lnSpc>
              <a:buFont typeface="Wingdings" panose="05000000000000000000" pitchFamily="2" charset="2"/>
              <a:buChar char="ü"/>
            </a:pPr>
            <a:r>
              <a:rPr lang="it-IT" b="1" dirty="0" smtClean="0"/>
              <a:t>   crescente </a:t>
            </a:r>
            <a:r>
              <a:rPr lang="it-IT" b="1" dirty="0"/>
              <a:t>consapevolezza ministeriale </a:t>
            </a:r>
            <a:r>
              <a:rPr lang="it-IT" b="1" dirty="0" smtClean="0"/>
              <a:t>del </a:t>
            </a:r>
            <a:r>
              <a:rPr lang="it-IT" b="1" dirty="0"/>
              <a:t>laicato</a:t>
            </a:r>
          </a:p>
        </p:txBody>
      </p:sp>
      <p:pic>
        <p:nvPicPr>
          <p:cNvPr id="9" name="Picture 2" descr="C:\Users\Sandra\Desktop\LAVORI DI RACCOLTA\ICONE +\Particolari mosaici\04[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10318" y="674124"/>
            <a:ext cx="919816" cy="1930648"/>
          </a:xfrm>
          <a:prstGeom prst="rect">
            <a:avLst/>
          </a:prstGeom>
          <a:ln>
            <a:noFill/>
          </a:ln>
          <a:effectLst>
            <a:outerShdw blurRad="292100" dist="139700" dir="2700000" algn="tl" rotWithShape="0">
              <a:srgbClr val="333333">
                <a:alpha val="65000"/>
              </a:srgbClr>
            </a:outerShdw>
          </a:effectLst>
        </p:spPr>
      </p:pic>
      <p:pic>
        <p:nvPicPr>
          <p:cNvPr id="10" name="Picture 2" descr="C:\Users\Sandra\Desktop\LAVORI DI RACCOLTA\ICONE +\Particolari mosaici\04[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5295798">
            <a:off x="6919368" y="17979"/>
            <a:ext cx="919816" cy="1930648"/>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30414">
            <a:off x="7485149" y="136902"/>
            <a:ext cx="1414793" cy="1717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773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03120" y="1153747"/>
            <a:ext cx="2586226" cy="1930648"/>
          </a:xfrm>
          <a:prstGeom prst="rect">
            <a:avLst/>
          </a:prstGeom>
          <a:ln>
            <a:noFill/>
          </a:ln>
          <a:effectLst>
            <a:outerShdw blurRad="292100" dist="139700" dir="2700000" algn="tl" rotWithShape="0">
              <a:srgbClr val="333333">
                <a:alpha val="65000"/>
              </a:srgbClr>
            </a:outerShdw>
          </a:effectLst>
        </p:spPr>
      </p:pic>
      <p:pic>
        <p:nvPicPr>
          <p:cNvPr id="8"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6217" y="4643691"/>
            <a:ext cx="2586226" cy="1930648"/>
          </a:xfrm>
          <a:prstGeom prst="rect">
            <a:avLst/>
          </a:prstGeom>
          <a:ln>
            <a:noFill/>
          </a:ln>
          <a:effectLst>
            <a:outerShdw blurRad="292100" dist="139700" dir="2700000" algn="tl" rotWithShape="0">
              <a:srgbClr val="333333">
                <a:alpha val="65000"/>
              </a:srgbClr>
            </a:outerShdw>
          </a:effectLst>
        </p:spPr>
      </p:pic>
      <p:pic>
        <p:nvPicPr>
          <p:cNvPr id="6"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7360" y="447452"/>
            <a:ext cx="2586226" cy="1930648"/>
          </a:xfrm>
          <a:prstGeom prst="rect">
            <a:avLst/>
          </a:prstGeom>
          <a:ln>
            <a:noFill/>
          </a:ln>
          <a:effectLst>
            <a:outerShdw blurRad="292100" dist="139700" dir="2700000" algn="tl" rotWithShape="0">
              <a:srgbClr val="333333">
                <a:alpha val="65000"/>
              </a:srgbClr>
            </a:outerShdw>
          </a:effectLst>
        </p:spPr>
      </p:pic>
      <p:sp>
        <p:nvSpPr>
          <p:cNvPr id="3" name="Freccia circolare a sinistra 2"/>
          <p:cNvSpPr/>
          <p:nvPr/>
        </p:nvSpPr>
        <p:spPr>
          <a:xfrm rot="4381018">
            <a:off x="3911025" y="5147155"/>
            <a:ext cx="1050340" cy="1832605"/>
          </a:xfrm>
          <a:prstGeom prst="curvedLeftArrow">
            <a:avLst>
              <a:gd name="adj1" fmla="val 25000"/>
              <a:gd name="adj2" fmla="val 742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a:xfrm>
            <a:off x="226772" y="237387"/>
            <a:ext cx="6347713" cy="959365"/>
          </a:xfrm>
          <a:solidFill>
            <a:schemeClr val="accent1">
              <a:lumMod val="40000"/>
              <a:lumOff val="60000"/>
            </a:schemeClr>
          </a:solidFill>
        </p:spPr>
        <p:txBody>
          <a:bodyPr>
            <a:normAutofit fontScale="90000"/>
          </a:bodyPr>
          <a:lstStyle/>
          <a:p>
            <a:r>
              <a:rPr lang="it-IT" sz="4800" b="1" dirty="0" smtClean="0">
                <a:solidFill>
                  <a:schemeClr val="tx2">
                    <a:lumMod val="50000"/>
                  </a:schemeClr>
                </a:solidFill>
                <a:latin typeface="David" panose="020E0502060401010101" pitchFamily="34" charset="-79"/>
                <a:cs typeface="David" panose="020E0502060401010101" pitchFamily="34" charset="-79"/>
              </a:rPr>
              <a:t>Prospettive pastorali…</a:t>
            </a:r>
            <a:endParaRPr lang="it-IT" sz="4800" b="1" dirty="0">
              <a:solidFill>
                <a:schemeClr val="tx2">
                  <a:lumMod val="50000"/>
                </a:schemeClr>
              </a:solidFill>
              <a:latin typeface="David" panose="020E0502060401010101" pitchFamily="34" charset="-79"/>
              <a:cs typeface="David" panose="020E0502060401010101" pitchFamily="34" charset="-79"/>
            </a:endParaRPr>
          </a:p>
        </p:txBody>
      </p:sp>
      <p:sp>
        <p:nvSpPr>
          <p:cNvPr id="7" name="Segnaposto contenuto 6"/>
          <p:cNvSpPr>
            <a:spLocks noGrp="1"/>
          </p:cNvSpPr>
          <p:nvPr>
            <p:ph idx="1"/>
          </p:nvPr>
        </p:nvSpPr>
        <p:spPr>
          <a:xfrm>
            <a:off x="226772" y="1412776"/>
            <a:ext cx="4065600" cy="3880773"/>
          </a:xfrm>
        </p:spPr>
        <p:txBody>
          <a:bodyPr>
            <a:noAutofit/>
          </a:bodyPr>
          <a:lstStyle/>
          <a:p>
            <a:r>
              <a:rPr lang="it-IT" sz="2800" b="1" dirty="0" smtClean="0">
                <a:latin typeface="Adobe Garamond Pro" panose="02020502060506020403" pitchFamily="18" charset="0"/>
              </a:rPr>
              <a:t>Stile familiare e sinodale, sviluppato attraverso processi graduali</a:t>
            </a:r>
          </a:p>
          <a:p>
            <a:pPr marL="0" indent="0">
              <a:buNone/>
            </a:pPr>
            <a:r>
              <a:rPr lang="it-IT" sz="800" b="1" dirty="0">
                <a:latin typeface="Adobe Garamond Pro" panose="02020502060506020403" pitchFamily="18" charset="0"/>
              </a:rPr>
              <a:t> </a:t>
            </a:r>
            <a:endParaRPr lang="it-IT" sz="800" b="1" dirty="0" smtClean="0">
              <a:latin typeface="Adobe Garamond Pro" panose="02020502060506020403" pitchFamily="18" charset="0"/>
            </a:endParaRPr>
          </a:p>
          <a:p>
            <a:r>
              <a:rPr lang="it-IT" sz="2800" b="1" dirty="0" smtClean="0">
                <a:latin typeface="Adobe Garamond Pro" panose="02020502060506020403" pitchFamily="18" charset="0"/>
              </a:rPr>
              <a:t>Stile missionario sistematico e orientato alla quotidianità, superamento di una logica pastorale incentrata sui soli momenti forti</a:t>
            </a:r>
            <a:endParaRPr lang="it-IT" sz="2800" b="1" dirty="0">
              <a:latin typeface="Adobe Garamond Pro" panose="02020502060506020403" pitchFamily="18" charset="0"/>
            </a:endParaRPr>
          </a:p>
        </p:txBody>
      </p:sp>
      <p:sp>
        <p:nvSpPr>
          <p:cNvPr id="5" name="Rettangolo 4"/>
          <p:cNvSpPr/>
          <p:nvPr/>
        </p:nvSpPr>
        <p:spPr>
          <a:xfrm rot="426801">
            <a:off x="4677368" y="1283366"/>
            <a:ext cx="4023278" cy="4801314"/>
          </a:xfrm>
          <a:prstGeom prst="rect">
            <a:avLst/>
          </a:prstGeom>
          <a:solidFill>
            <a:schemeClr val="accent1">
              <a:lumMod val="60000"/>
              <a:lumOff val="40000"/>
            </a:schemeClr>
          </a:solidFill>
        </p:spPr>
        <p:txBody>
          <a:bodyPr wrap="square">
            <a:spAutoFit/>
          </a:bodyPr>
          <a:lstStyle/>
          <a:p>
            <a:pPr algn="ctr"/>
            <a:endParaRPr lang="it-IT" b="1" i="1" dirty="0" smtClean="0"/>
          </a:p>
          <a:p>
            <a:pPr algn="ctr"/>
            <a:r>
              <a:rPr lang="it-IT" b="1" i="1" dirty="0" smtClean="0"/>
              <a:t>“</a:t>
            </a:r>
            <a:r>
              <a:rPr lang="it-IT" b="1" i="1" dirty="0"/>
              <a:t>Trasformare le nostre comunità in luoghi di rigenerazione della fede </a:t>
            </a:r>
            <a:endParaRPr lang="it-IT" b="1" i="1" dirty="0" smtClean="0"/>
          </a:p>
          <a:p>
            <a:pPr algn="ctr"/>
            <a:endParaRPr lang="it-IT" b="1" i="1" dirty="0"/>
          </a:p>
          <a:p>
            <a:pPr algn="ctr"/>
            <a:r>
              <a:rPr lang="it-IT" b="1" i="1" dirty="0" smtClean="0"/>
              <a:t>in </a:t>
            </a:r>
            <a:r>
              <a:rPr lang="it-IT" b="1" i="1" dirty="0"/>
              <a:t>cui condividere </a:t>
            </a:r>
            <a:endParaRPr lang="it-IT" b="1" i="1" dirty="0" smtClean="0"/>
          </a:p>
          <a:p>
            <a:pPr algn="ctr"/>
            <a:r>
              <a:rPr lang="it-IT" b="1" i="1" dirty="0" smtClean="0"/>
              <a:t>le </a:t>
            </a:r>
            <a:r>
              <a:rPr lang="it-IT" b="1" i="1" dirty="0"/>
              <a:t>proprie domande più profonde </a:t>
            </a:r>
            <a:endParaRPr lang="it-IT" b="1" i="1" dirty="0" smtClean="0"/>
          </a:p>
          <a:p>
            <a:pPr algn="ctr"/>
            <a:r>
              <a:rPr lang="it-IT" b="1" i="1" dirty="0" smtClean="0"/>
              <a:t>e </a:t>
            </a:r>
            <a:r>
              <a:rPr lang="it-IT" b="1" i="1" dirty="0"/>
              <a:t>le preoccupazioni del quotidiano, </a:t>
            </a:r>
            <a:endParaRPr lang="it-IT" b="1" i="1" dirty="0" smtClean="0"/>
          </a:p>
          <a:p>
            <a:pPr algn="ctr"/>
            <a:r>
              <a:rPr lang="it-IT" b="1" i="1" dirty="0" smtClean="0"/>
              <a:t>in </a:t>
            </a:r>
            <a:r>
              <a:rPr lang="it-IT" b="1" i="1" dirty="0"/>
              <a:t>cui esercitare </a:t>
            </a:r>
            <a:endParaRPr lang="it-IT" b="1" i="1" dirty="0" smtClean="0"/>
          </a:p>
          <a:p>
            <a:pPr algn="ctr"/>
            <a:r>
              <a:rPr lang="it-IT" b="1" i="1" dirty="0" smtClean="0"/>
              <a:t>il </a:t>
            </a:r>
            <a:r>
              <a:rPr lang="it-IT" b="1" i="1" dirty="0"/>
              <a:t>discernimento evangelico </a:t>
            </a:r>
            <a:endParaRPr lang="it-IT" b="1" i="1" dirty="0" smtClean="0"/>
          </a:p>
          <a:p>
            <a:pPr algn="ctr"/>
            <a:r>
              <a:rPr lang="it-IT" b="1" i="1" dirty="0" smtClean="0"/>
              <a:t>sulla </a:t>
            </a:r>
            <a:r>
              <a:rPr lang="it-IT" b="1" i="1" dirty="0"/>
              <a:t>propria esistenza ed esperienza </a:t>
            </a:r>
            <a:endParaRPr lang="it-IT" b="1" i="1" dirty="0" smtClean="0"/>
          </a:p>
          <a:p>
            <a:pPr algn="ctr"/>
            <a:r>
              <a:rPr lang="it-IT" b="1" i="1" dirty="0" smtClean="0"/>
              <a:t>al </a:t>
            </a:r>
            <a:r>
              <a:rPr lang="it-IT" b="1" i="1" dirty="0"/>
              <a:t>fine di orientare </a:t>
            </a:r>
            <a:endParaRPr lang="it-IT" b="1" i="1" dirty="0" smtClean="0"/>
          </a:p>
          <a:p>
            <a:pPr algn="ctr"/>
            <a:r>
              <a:rPr lang="it-IT" b="1" i="1" dirty="0" smtClean="0"/>
              <a:t>al </a:t>
            </a:r>
            <a:r>
              <a:rPr lang="it-IT" b="1" i="1" dirty="0"/>
              <a:t>bene e al bello </a:t>
            </a:r>
            <a:endParaRPr lang="it-IT" b="1" i="1" dirty="0" smtClean="0"/>
          </a:p>
          <a:p>
            <a:pPr algn="ctr"/>
            <a:r>
              <a:rPr lang="it-IT" b="1" i="1" dirty="0" smtClean="0"/>
              <a:t>le </a:t>
            </a:r>
            <a:r>
              <a:rPr lang="it-IT" b="1" i="1" dirty="0"/>
              <a:t>proprie scelte individuali </a:t>
            </a:r>
            <a:endParaRPr lang="it-IT" b="1" i="1" dirty="0" smtClean="0"/>
          </a:p>
          <a:p>
            <a:pPr algn="ctr"/>
            <a:r>
              <a:rPr lang="it-IT" b="1" i="1" dirty="0" smtClean="0"/>
              <a:t>e </a:t>
            </a:r>
            <a:r>
              <a:rPr lang="it-IT" b="1" i="1" dirty="0"/>
              <a:t>sociali” </a:t>
            </a:r>
            <a:endParaRPr lang="it-IT" b="1" i="1" dirty="0" smtClean="0"/>
          </a:p>
          <a:p>
            <a:pPr algn="ctr"/>
            <a:r>
              <a:rPr lang="it-IT" b="1" i="1" dirty="0" smtClean="0"/>
              <a:t>(</a:t>
            </a:r>
            <a:r>
              <a:rPr lang="it-IT" b="1" i="1" dirty="0"/>
              <a:t>EG 77). </a:t>
            </a:r>
            <a:endParaRPr lang="it-IT" dirty="0"/>
          </a:p>
        </p:txBody>
      </p:sp>
    </p:spTree>
    <p:extLst>
      <p:ext uri="{BB962C8B-B14F-4D97-AF65-F5344CB8AC3E}">
        <p14:creationId xmlns:p14="http://schemas.microsoft.com/office/powerpoint/2010/main" val="651451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527" y="327815"/>
            <a:ext cx="6347713" cy="1320800"/>
          </a:xfrm>
          <a:solidFill>
            <a:schemeClr val="accent1">
              <a:lumMod val="60000"/>
              <a:lumOff val="40000"/>
            </a:schemeClr>
          </a:solidFill>
        </p:spPr>
        <p:txBody>
          <a:bodyPr>
            <a:normAutofit/>
          </a:bodyPr>
          <a:lstStyle/>
          <a:p>
            <a:r>
              <a:rPr lang="it-IT" sz="4000" b="1" dirty="0" smtClean="0">
                <a:solidFill>
                  <a:schemeClr val="tx2">
                    <a:lumMod val="50000"/>
                  </a:schemeClr>
                </a:solidFill>
                <a:latin typeface="David" panose="020E0502060401010101" pitchFamily="34" charset="-79"/>
                <a:cs typeface="David" panose="020E0502060401010101" pitchFamily="34" charset="-79"/>
              </a:rPr>
              <a:t>Primo annuncio - Parola </a:t>
            </a:r>
            <a:r>
              <a:rPr lang="it-IT" sz="4000" b="1" dirty="0">
                <a:solidFill>
                  <a:schemeClr val="tx2">
                    <a:lumMod val="50000"/>
                  </a:schemeClr>
                </a:solidFill>
                <a:latin typeface="David" panose="020E0502060401010101" pitchFamily="34" charset="-79"/>
                <a:cs typeface="David" panose="020E0502060401010101" pitchFamily="34" charset="-79"/>
              </a:rPr>
              <a:t>-</a:t>
            </a:r>
            <a:r>
              <a:rPr lang="it-IT" sz="4000" b="1" dirty="0" smtClean="0">
                <a:solidFill>
                  <a:schemeClr val="tx2">
                    <a:lumMod val="50000"/>
                  </a:schemeClr>
                </a:solidFill>
                <a:latin typeface="David" panose="020E0502060401010101" pitchFamily="34" charset="-79"/>
                <a:cs typeface="David" panose="020E0502060401010101" pitchFamily="34" charset="-79"/>
              </a:rPr>
              <a:t>Celebrazione - Vita</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sp>
        <p:nvSpPr>
          <p:cNvPr id="4" name="Segnaposto contenuto 3"/>
          <p:cNvSpPr>
            <a:spLocks noGrp="1"/>
          </p:cNvSpPr>
          <p:nvPr>
            <p:ph idx="1"/>
          </p:nvPr>
        </p:nvSpPr>
        <p:spPr>
          <a:xfrm>
            <a:off x="169339" y="2025779"/>
            <a:ext cx="4742305" cy="2362253"/>
          </a:xfrm>
        </p:spPr>
        <p:txBody>
          <a:bodyPr>
            <a:noAutofit/>
          </a:bodyPr>
          <a:lstStyle/>
          <a:p>
            <a:r>
              <a:rPr lang="it-IT" sz="2400" b="1" dirty="0">
                <a:solidFill>
                  <a:schemeClr val="tx1"/>
                </a:solidFill>
                <a:latin typeface="Adobe Garamond Pro" panose="02020502060506020403" pitchFamily="18" charset="0"/>
              </a:rPr>
              <a:t>Il ruolo della Parola di Dio nell’evangelizzazione risulta ancora legato alle forme </a:t>
            </a:r>
            <a:r>
              <a:rPr lang="it-IT" sz="2400" b="1" dirty="0" smtClean="0">
                <a:solidFill>
                  <a:schemeClr val="tx1"/>
                </a:solidFill>
                <a:latin typeface="Adobe Garamond Pro" panose="02020502060506020403" pitchFamily="18" charset="0"/>
              </a:rPr>
              <a:t>tradizionali</a:t>
            </a:r>
          </a:p>
          <a:p>
            <a:r>
              <a:rPr lang="it-IT" sz="2400" b="1" dirty="0">
                <a:solidFill>
                  <a:schemeClr val="tx1"/>
                </a:solidFill>
                <a:latin typeface="Adobe Garamond Pro" panose="02020502060506020403" pitchFamily="18" charset="0"/>
              </a:rPr>
              <a:t>La centralità della </a:t>
            </a:r>
            <a:r>
              <a:rPr lang="it-IT" sz="2400" b="1" dirty="0" smtClean="0">
                <a:solidFill>
                  <a:schemeClr val="tx1"/>
                </a:solidFill>
                <a:latin typeface="Adobe Garamond Pro" panose="02020502060506020403" pitchFamily="18" charset="0"/>
              </a:rPr>
              <a:t>Parola </a:t>
            </a:r>
            <a:r>
              <a:rPr lang="it-IT" sz="2400" b="1" dirty="0">
                <a:solidFill>
                  <a:schemeClr val="tx1"/>
                </a:solidFill>
                <a:latin typeface="Adobe Garamond Pro" panose="02020502060506020403" pitchFamily="18" charset="0"/>
              </a:rPr>
              <a:t>rimane </a:t>
            </a:r>
            <a:r>
              <a:rPr lang="it-IT" sz="2400" b="1" dirty="0" smtClean="0">
                <a:solidFill>
                  <a:schemeClr val="tx1"/>
                </a:solidFill>
                <a:latin typeface="Adobe Garamond Pro" panose="02020502060506020403" pitchFamily="18" charset="0"/>
              </a:rPr>
              <a:t>spesso circoscritta </a:t>
            </a:r>
            <a:r>
              <a:rPr lang="it-IT" sz="2400" b="1" dirty="0">
                <a:solidFill>
                  <a:schemeClr val="tx1"/>
                </a:solidFill>
                <a:latin typeface="Adobe Garamond Pro" panose="02020502060506020403" pitchFamily="18" charset="0"/>
              </a:rPr>
              <a:t>a momenti </a:t>
            </a:r>
            <a:r>
              <a:rPr lang="it-IT" sz="2400" b="1" dirty="0" smtClean="0">
                <a:solidFill>
                  <a:schemeClr val="tx1"/>
                </a:solidFill>
                <a:latin typeface="Adobe Garamond Pro" panose="02020502060506020403" pitchFamily="18" charset="0"/>
              </a:rPr>
              <a:t>occasionali</a:t>
            </a:r>
          </a:p>
          <a:p>
            <a:r>
              <a:rPr lang="it-IT" sz="2400" b="1" dirty="0">
                <a:solidFill>
                  <a:schemeClr val="tx1"/>
                </a:solidFill>
                <a:latin typeface="Adobe Garamond Pro" panose="02020502060506020403" pitchFamily="18" charset="0"/>
              </a:rPr>
              <a:t>la vita liturgica delle nostre comunità è ancora troppo legata a forme </a:t>
            </a:r>
            <a:r>
              <a:rPr lang="it-IT" sz="2400" b="1" dirty="0" smtClean="0">
                <a:solidFill>
                  <a:schemeClr val="tx1"/>
                </a:solidFill>
                <a:latin typeface="Adobe Garamond Pro" panose="02020502060506020403" pitchFamily="18" charset="0"/>
              </a:rPr>
              <a:t>spesso </a:t>
            </a:r>
            <a:r>
              <a:rPr lang="it-IT" sz="2400" b="1" dirty="0">
                <a:solidFill>
                  <a:schemeClr val="tx1"/>
                </a:solidFill>
                <a:latin typeface="Adobe Garamond Pro" panose="02020502060506020403" pitchFamily="18" charset="0"/>
              </a:rPr>
              <a:t>di stampo tradizionalistico. </a:t>
            </a:r>
          </a:p>
        </p:txBody>
      </p:sp>
      <p:pic>
        <p:nvPicPr>
          <p:cNvPr id="7" name="Picture 2" descr="C:\Users\Sandra\Desktop\LAVORI DI RACCOLTA\ICONE +\Particolari mosaici\04[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05161" y="2442817"/>
            <a:ext cx="1565982" cy="1930648"/>
          </a:xfrm>
          <a:prstGeom prst="rect">
            <a:avLst/>
          </a:prstGeom>
          <a:ln>
            <a:noFill/>
          </a:ln>
          <a:effectLst>
            <a:outerShdw blurRad="292100" dist="139700" dir="2700000" algn="tl" rotWithShape="0">
              <a:srgbClr val="333333">
                <a:alpha val="65000"/>
              </a:srgbClr>
            </a:outerShdw>
          </a:effectLst>
        </p:spPr>
      </p:pic>
      <p:pic>
        <p:nvPicPr>
          <p:cNvPr id="8"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4024" y="202297"/>
            <a:ext cx="2062273" cy="1930648"/>
          </a:xfrm>
          <a:prstGeom prst="rect">
            <a:avLst/>
          </a:prstGeom>
          <a:ln>
            <a:noFill/>
          </a:ln>
          <a:effectLst>
            <a:outerShdw blurRad="292100" dist="139700" dir="2700000" algn="tl" rotWithShape="0">
              <a:srgbClr val="333333">
                <a:alpha val="65000"/>
              </a:srgbClr>
            </a:outerShdw>
          </a:effectLst>
        </p:spPr>
      </p:pic>
      <p:pic>
        <p:nvPicPr>
          <p:cNvPr id="6" name="Immagine 5" descr="http://www.supercalifragili.com/wp-content/uploads/2014/04/Parole-abbracciate.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4569" y="813255"/>
            <a:ext cx="2039058" cy="3259123"/>
          </a:xfrm>
          <a:prstGeom prst="rect">
            <a:avLst/>
          </a:prstGeom>
          <a:noFill/>
          <a:ln>
            <a:noFill/>
          </a:ln>
        </p:spPr>
      </p:pic>
      <p:sp>
        <p:nvSpPr>
          <p:cNvPr id="3" name="CasellaDiTesto 2"/>
          <p:cNvSpPr txBox="1"/>
          <p:nvPr/>
        </p:nvSpPr>
        <p:spPr>
          <a:xfrm rot="536139">
            <a:off x="5227681" y="3371477"/>
            <a:ext cx="3171391" cy="3447098"/>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it-IT" sz="3200" b="1" dirty="0">
                <a:solidFill>
                  <a:schemeClr val="accent5">
                    <a:lumMod val="75000"/>
                  </a:schemeClr>
                </a:solidFill>
                <a:latin typeface="Adobe Garamond Pro" panose="02020502060506020403" pitchFamily="18" charset="0"/>
              </a:rPr>
              <a:t>Prospettive</a:t>
            </a:r>
          </a:p>
          <a:p>
            <a:endParaRPr lang="it-IT" sz="2400" b="1" dirty="0">
              <a:latin typeface="Adobe Garamond Pro" panose="02020502060506020403" pitchFamily="18" charset="0"/>
            </a:endParaRPr>
          </a:p>
          <a:p>
            <a:r>
              <a:rPr lang="it-IT" sz="2400" b="1" dirty="0">
                <a:latin typeface="Adobe Garamond Pro" panose="02020502060506020403" pitchFamily="18" charset="0"/>
              </a:rPr>
              <a:t>È necessario che si trovi maggiore armonizzazione tra Parola/vita sacramentale e culto/vita quotidiana. </a:t>
            </a:r>
            <a:endParaRPr lang="it-IT" sz="2400" dirty="0">
              <a:latin typeface="Adobe Garamond Pro" panose="02020502060506020403" pitchFamily="18" charset="0"/>
            </a:endParaRPr>
          </a:p>
          <a:p>
            <a:endParaRPr lang="it-IT" dirty="0"/>
          </a:p>
        </p:txBody>
      </p:sp>
    </p:spTree>
    <p:extLst>
      <p:ext uri="{BB962C8B-B14F-4D97-AF65-F5344CB8AC3E}">
        <p14:creationId xmlns:p14="http://schemas.microsoft.com/office/powerpoint/2010/main" val="38412088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367083" y="1772816"/>
            <a:ext cx="7064455" cy="3880773"/>
          </a:xfrm>
        </p:spPr>
        <p:txBody>
          <a:bodyPr>
            <a:noAutofit/>
          </a:bodyPr>
          <a:lstStyle/>
          <a:p>
            <a:r>
              <a:rPr lang="it-IT" sz="2000" dirty="0">
                <a:solidFill>
                  <a:schemeClr val="tx1"/>
                </a:solidFill>
                <a:latin typeface="David" panose="020E0502060401010101" pitchFamily="34" charset="-79"/>
                <a:cs typeface="David" panose="020E0502060401010101" pitchFamily="34" charset="-79"/>
              </a:rPr>
              <a:t>La famiglia resta ancora </a:t>
            </a:r>
            <a:r>
              <a:rPr lang="it-IT" sz="2000" b="1" dirty="0" smtClean="0">
                <a:solidFill>
                  <a:schemeClr val="tx1"/>
                </a:solidFill>
                <a:latin typeface="David" panose="020E0502060401010101" pitchFamily="34" charset="-79"/>
                <a:cs typeface="David" panose="020E0502060401010101" pitchFamily="34" charset="-79"/>
              </a:rPr>
              <a:t>luogo </a:t>
            </a:r>
            <a:r>
              <a:rPr lang="it-IT" sz="2000" b="1" dirty="0">
                <a:solidFill>
                  <a:schemeClr val="tx1"/>
                </a:solidFill>
                <a:latin typeface="David" panose="020E0502060401010101" pitchFamily="34" charset="-79"/>
                <a:cs typeface="David" panose="020E0502060401010101" pitchFamily="34" charset="-79"/>
              </a:rPr>
              <a:t>marginale </a:t>
            </a:r>
            <a:r>
              <a:rPr lang="it-IT" sz="2000" dirty="0">
                <a:solidFill>
                  <a:schemeClr val="tx1"/>
                </a:solidFill>
                <a:latin typeface="David" panose="020E0502060401010101" pitchFamily="34" charset="-79"/>
                <a:cs typeface="David" panose="020E0502060401010101" pitchFamily="34" charset="-79"/>
              </a:rPr>
              <a:t>rispetto alla programmazione </a:t>
            </a:r>
            <a:r>
              <a:rPr lang="it-IT" sz="2000" dirty="0" smtClean="0">
                <a:solidFill>
                  <a:schemeClr val="tx1"/>
                </a:solidFill>
                <a:latin typeface="David" panose="020E0502060401010101" pitchFamily="34" charset="-79"/>
                <a:cs typeface="David" panose="020E0502060401010101" pitchFamily="34" charset="-79"/>
              </a:rPr>
              <a:t>pastorale</a:t>
            </a:r>
          </a:p>
          <a:p>
            <a:r>
              <a:rPr lang="it-IT" sz="2000" dirty="0" smtClean="0">
                <a:solidFill>
                  <a:schemeClr val="tx1"/>
                </a:solidFill>
                <a:latin typeface="David" panose="020E0502060401010101" pitchFamily="34" charset="-79"/>
                <a:cs typeface="David" panose="020E0502060401010101" pitchFamily="34" charset="-79"/>
              </a:rPr>
              <a:t>Viene </a:t>
            </a:r>
            <a:r>
              <a:rPr lang="it-IT" sz="2000" dirty="0">
                <a:solidFill>
                  <a:schemeClr val="tx1"/>
                </a:solidFill>
                <a:latin typeface="David" panose="020E0502060401010101" pitchFamily="34" charset="-79"/>
                <a:cs typeface="David" panose="020E0502060401010101" pitchFamily="34" charset="-79"/>
              </a:rPr>
              <a:t>avvicinata soprattutto in </a:t>
            </a:r>
            <a:r>
              <a:rPr lang="it-IT" sz="2000" b="1" dirty="0">
                <a:solidFill>
                  <a:schemeClr val="tx1"/>
                </a:solidFill>
                <a:latin typeface="David" panose="020E0502060401010101" pitchFamily="34" charset="-79"/>
                <a:cs typeface="David" panose="020E0502060401010101" pitchFamily="34" charset="-79"/>
              </a:rPr>
              <a:t>momenti “tradizionali</a:t>
            </a:r>
            <a:r>
              <a:rPr lang="it-IT" sz="2000" dirty="0">
                <a:solidFill>
                  <a:schemeClr val="tx1"/>
                </a:solidFill>
                <a:latin typeface="David" panose="020E0502060401010101" pitchFamily="34" charset="-79"/>
                <a:cs typeface="David" panose="020E0502060401010101" pitchFamily="34" charset="-79"/>
              </a:rPr>
              <a:t>”, che restano comunque preziosi  e da non sottovalutare</a:t>
            </a:r>
            <a:r>
              <a:rPr lang="it-IT" sz="2000" dirty="0" smtClean="0">
                <a:solidFill>
                  <a:schemeClr val="tx1"/>
                </a:solidFill>
                <a:latin typeface="David" panose="020E0502060401010101" pitchFamily="34" charset="-79"/>
                <a:cs typeface="David" panose="020E0502060401010101" pitchFamily="34" charset="-79"/>
              </a:rPr>
              <a:t>.</a:t>
            </a:r>
          </a:p>
          <a:p>
            <a:r>
              <a:rPr lang="it-IT" sz="2000" dirty="0" smtClean="0">
                <a:solidFill>
                  <a:schemeClr val="tx1"/>
                </a:solidFill>
                <a:latin typeface="David" panose="020E0502060401010101" pitchFamily="34" charset="-79"/>
                <a:cs typeface="David" panose="020E0502060401010101" pitchFamily="34" charset="-79"/>
              </a:rPr>
              <a:t>Gli orientamenti hanno </a:t>
            </a:r>
            <a:r>
              <a:rPr lang="it-IT" sz="2000" dirty="0">
                <a:solidFill>
                  <a:schemeClr val="tx1"/>
                </a:solidFill>
                <a:latin typeface="David" panose="020E0502060401010101" pitchFamily="34" charset="-79"/>
                <a:cs typeface="David" panose="020E0502060401010101" pitchFamily="34" charset="-79"/>
              </a:rPr>
              <a:t>risvegliato il desiderio e la necessità di un </a:t>
            </a:r>
            <a:r>
              <a:rPr lang="it-IT" sz="2000" b="1" dirty="0">
                <a:solidFill>
                  <a:schemeClr val="tx1"/>
                </a:solidFill>
                <a:latin typeface="David" panose="020E0502060401010101" pitchFamily="34" charset="-79"/>
                <a:cs typeface="David" panose="020E0502060401010101" pitchFamily="34" charset="-79"/>
              </a:rPr>
              <a:t>coinvolgimento delle famiglie </a:t>
            </a:r>
            <a:r>
              <a:rPr lang="it-IT" sz="2000" dirty="0">
                <a:solidFill>
                  <a:schemeClr val="tx1"/>
                </a:solidFill>
                <a:latin typeface="David" panose="020E0502060401010101" pitchFamily="34" charset="-79"/>
                <a:cs typeface="David" panose="020E0502060401010101" pitchFamily="34" charset="-79"/>
              </a:rPr>
              <a:t>non tanto come destinatarie di una proposta, ma realmente protagoniste della vita </a:t>
            </a:r>
            <a:r>
              <a:rPr lang="it-IT" sz="2000" dirty="0" smtClean="0">
                <a:solidFill>
                  <a:schemeClr val="tx1"/>
                </a:solidFill>
                <a:latin typeface="David" panose="020E0502060401010101" pitchFamily="34" charset="-79"/>
                <a:cs typeface="David" panose="020E0502060401010101" pitchFamily="34" charset="-79"/>
              </a:rPr>
              <a:t>ecclesiale</a:t>
            </a:r>
          </a:p>
          <a:p>
            <a:r>
              <a:rPr lang="it-IT" sz="2000" dirty="0" smtClean="0">
                <a:solidFill>
                  <a:schemeClr val="tx1"/>
                </a:solidFill>
                <a:latin typeface="David" panose="020E0502060401010101" pitchFamily="34" charset="-79"/>
                <a:cs typeface="David" panose="020E0502060401010101" pitchFamily="34" charset="-79"/>
              </a:rPr>
              <a:t>Emerge la </a:t>
            </a:r>
            <a:r>
              <a:rPr lang="it-IT" sz="2000" dirty="0">
                <a:solidFill>
                  <a:schemeClr val="tx1"/>
                </a:solidFill>
                <a:latin typeface="David" panose="020E0502060401010101" pitchFamily="34" charset="-79"/>
                <a:cs typeface="David" panose="020E0502060401010101" pitchFamily="34" charset="-79"/>
              </a:rPr>
              <a:t>necessità di </a:t>
            </a:r>
            <a:r>
              <a:rPr lang="it-IT" sz="2000" b="1" dirty="0">
                <a:solidFill>
                  <a:schemeClr val="tx1"/>
                </a:solidFill>
                <a:latin typeface="David" panose="020E0502060401010101" pitchFamily="34" charset="-79"/>
                <a:cs typeface="David" panose="020E0502060401010101" pitchFamily="34" charset="-79"/>
              </a:rPr>
              <a:t>accompagnare e </a:t>
            </a:r>
          </a:p>
          <a:p>
            <a:pPr marL="0" indent="0">
              <a:spcBef>
                <a:spcPts val="0"/>
              </a:spcBef>
              <a:buNone/>
            </a:pPr>
            <a:r>
              <a:rPr lang="it-IT" sz="2000" b="1" dirty="0" smtClean="0">
                <a:solidFill>
                  <a:schemeClr val="tx1"/>
                </a:solidFill>
                <a:latin typeface="David" panose="020E0502060401010101" pitchFamily="34" charset="-79"/>
                <a:cs typeface="David" panose="020E0502060401010101" pitchFamily="34" charset="-79"/>
              </a:rPr>
              <a:t>      sostenere</a:t>
            </a:r>
            <a:r>
              <a:rPr lang="it-IT" sz="2000" dirty="0" smtClean="0">
                <a:solidFill>
                  <a:schemeClr val="tx1"/>
                </a:solidFill>
                <a:latin typeface="David" panose="020E0502060401010101" pitchFamily="34" charset="-79"/>
                <a:cs typeface="David" panose="020E0502060401010101" pitchFamily="34" charset="-79"/>
              </a:rPr>
              <a:t> </a:t>
            </a:r>
            <a:r>
              <a:rPr lang="it-IT" sz="2000" dirty="0">
                <a:solidFill>
                  <a:schemeClr val="tx1"/>
                </a:solidFill>
                <a:latin typeface="David" panose="020E0502060401010101" pitchFamily="34" charset="-79"/>
                <a:cs typeface="David" panose="020E0502060401010101" pitchFamily="34" charset="-79"/>
              </a:rPr>
              <a:t>la famiglia nei compiti </a:t>
            </a:r>
            <a:endParaRPr lang="it-IT" sz="2000" dirty="0" smtClean="0">
              <a:solidFill>
                <a:schemeClr val="tx1"/>
              </a:solidFill>
              <a:latin typeface="David" panose="020E0502060401010101" pitchFamily="34" charset="-79"/>
              <a:cs typeface="David" panose="020E0502060401010101" pitchFamily="34" charset="-79"/>
            </a:endParaRPr>
          </a:p>
          <a:p>
            <a:pPr marL="0" indent="0">
              <a:spcBef>
                <a:spcPts val="0"/>
              </a:spcBef>
              <a:buNone/>
            </a:pPr>
            <a:r>
              <a:rPr lang="it-IT" sz="2000" dirty="0" smtClean="0">
                <a:solidFill>
                  <a:schemeClr val="tx1"/>
                </a:solidFill>
                <a:latin typeface="David" panose="020E0502060401010101" pitchFamily="34" charset="-79"/>
                <a:cs typeface="David" panose="020E0502060401010101" pitchFamily="34" charset="-79"/>
              </a:rPr>
              <a:t>      che </a:t>
            </a:r>
            <a:r>
              <a:rPr lang="it-IT" sz="2000" dirty="0">
                <a:solidFill>
                  <a:schemeClr val="tx1"/>
                </a:solidFill>
                <a:latin typeface="David" panose="020E0502060401010101" pitchFamily="34" charset="-79"/>
                <a:cs typeface="David" panose="020E0502060401010101" pitchFamily="34" charset="-79"/>
              </a:rPr>
              <a:t>le sono </a:t>
            </a:r>
            <a:r>
              <a:rPr lang="it-IT" sz="2000" dirty="0" smtClean="0">
                <a:solidFill>
                  <a:schemeClr val="tx1"/>
                </a:solidFill>
                <a:latin typeface="David" panose="020E0502060401010101" pitchFamily="34" charset="-79"/>
                <a:cs typeface="David" panose="020E0502060401010101" pitchFamily="34" charset="-79"/>
              </a:rPr>
              <a:t>propri</a:t>
            </a:r>
          </a:p>
          <a:p>
            <a:r>
              <a:rPr lang="it-IT" sz="2000" dirty="0" smtClean="0">
                <a:solidFill>
                  <a:schemeClr val="tx1"/>
                </a:solidFill>
                <a:latin typeface="David" panose="020E0502060401010101" pitchFamily="34" charset="-79"/>
                <a:cs typeface="David" panose="020E0502060401010101" pitchFamily="34" charset="-79"/>
              </a:rPr>
              <a:t> </a:t>
            </a:r>
            <a:r>
              <a:rPr lang="it-IT" sz="2000" dirty="0">
                <a:solidFill>
                  <a:schemeClr val="tx1"/>
                </a:solidFill>
                <a:latin typeface="David" panose="020E0502060401010101" pitchFamily="34" charset="-79"/>
                <a:cs typeface="David" panose="020E0502060401010101" pitchFamily="34" charset="-79"/>
              </a:rPr>
              <a:t>Poche risultano le iniziative </a:t>
            </a:r>
            <a:endParaRPr lang="it-IT" sz="2000" dirty="0" smtClean="0">
              <a:solidFill>
                <a:schemeClr val="tx1"/>
              </a:solidFill>
              <a:latin typeface="David" panose="020E0502060401010101" pitchFamily="34" charset="-79"/>
              <a:cs typeface="David" panose="020E0502060401010101" pitchFamily="34" charset="-79"/>
            </a:endParaRPr>
          </a:p>
          <a:p>
            <a:pPr marL="0" indent="0">
              <a:spcBef>
                <a:spcPts val="0"/>
              </a:spcBef>
              <a:buNone/>
            </a:pPr>
            <a:r>
              <a:rPr lang="it-IT" sz="2000" dirty="0">
                <a:solidFill>
                  <a:schemeClr val="tx1"/>
                </a:solidFill>
                <a:latin typeface="David" panose="020E0502060401010101" pitchFamily="34" charset="-79"/>
                <a:cs typeface="David" panose="020E0502060401010101" pitchFamily="34" charset="-79"/>
              </a:rPr>
              <a:t> </a:t>
            </a:r>
            <a:r>
              <a:rPr lang="it-IT" sz="2000" dirty="0" smtClean="0">
                <a:solidFill>
                  <a:schemeClr val="tx1"/>
                </a:solidFill>
                <a:latin typeface="David" panose="020E0502060401010101" pitchFamily="34" charset="-79"/>
                <a:cs typeface="David" panose="020E0502060401010101" pitchFamily="34" charset="-79"/>
              </a:rPr>
              <a:t>      intraprese </a:t>
            </a:r>
            <a:r>
              <a:rPr lang="it-IT" sz="2000" dirty="0">
                <a:solidFill>
                  <a:schemeClr val="tx1"/>
                </a:solidFill>
                <a:latin typeface="David" panose="020E0502060401010101" pitchFamily="34" charset="-79"/>
                <a:cs typeface="David" panose="020E0502060401010101" pitchFamily="34" charset="-79"/>
              </a:rPr>
              <a:t>per </a:t>
            </a:r>
            <a:r>
              <a:rPr lang="it-IT" sz="2000" b="1" dirty="0">
                <a:solidFill>
                  <a:schemeClr val="tx1"/>
                </a:solidFill>
                <a:latin typeface="David" panose="020E0502060401010101" pitchFamily="34" charset="-79"/>
                <a:cs typeface="David" panose="020E0502060401010101" pitchFamily="34" charset="-79"/>
              </a:rPr>
              <a:t>le famiglie “ferite</a:t>
            </a:r>
            <a:r>
              <a:rPr lang="it-IT" sz="2000" dirty="0" smtClean="0">
                <a:solidFill>
                  <a:schemeClr val="tx1"/>
                </a:solidFill>
                <a:latin typeface="David" panose="020E0502060401010101" pitchFamily="34" charset="-79"/>
                <a:cs typeface="David" panose="020E0502060401010101" pitchFamily="34" charset="-79"/>
              </a:rPr>
              <a:t>”</a:t>
            </a:r>
            <a:endParaRPr lang="it-IT" sz="2000" dirty="0">
              <a:solidFill>
                <a:schemeClr val="tx1"/>
              </a:solidFill>
              <a:latin typeface="David" panose="020E0502060401010101" pitchFamily="34" charset="-79"/>
              <a:cs typeface="David" panose="020E0502060401010101" pitchFamily="34" charset="-79"/>
            </a:endParaRPr>
          </a:p>
        </p:txBody>
      </p:sp>
      <p:pic>
        <p:nvPicPr>
          <p:cNvPr id="7" name="Immagine 6" descr="http://www.trentinofamiglia.it/var/trentinofamiglia/storage/images/famiglia_large/8394-1-ita-IT/famiglia_large.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48" y="3501008"/>
            <a:ext cx="4139952" cy="3338315"/>
          </a:xfrm>
          <a:prstGeom prst="rect">
            <a:avLst/>
          </a:prstGeom>
          <a:noFill/>
          <a:ln>
            <a:noFill/>
          </a:ln>
        </p:spPr>
      </p:pic>
      <p:sp>
        <p:nvSpPr>
          <p:cNvPr id="8" name="Titolo 1"/>
          <p:cNvSpPr txBox="1">
            <a:spLocks/>
          </p:cNvSpPr>
          <p:nvPr/>
        </p:nvSpPr>
        <p:spPr>
          <a:xfrm>
            <a:off x="395536" y="274394"/>
            <a:ext cx="7056784" cy="1320800"/>
          </a:xfrm>
          <a:prstGeom prst="rect">
            <a:avLst/>
          </a:prstGeom>
          <a:solidFill>
            <a:schemeClr val="accent1">
              <a:lumMod val="60000"/>
              <a:lumOff val="4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b="1" dirty="0" smtClean="0">
                <a:solidFill>
                  <a:schemeClr val="tx2">
                    <a:lumMod val="50000"/>
                  </a:schemeClr>
                </a:solidFill>
                <a:latin typeface="David" panose="020E0502060401010101" pitchFamily="34" charset="-79"/>
                <a:cs typeface="David" panose="020E0502060401010101" pitchFamily="34" charset="-79"/>
              </a:rPr>
              <a:t>Primo annuncio – Pastorale Familiare</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21197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29323"/>
            <a:ext cx="6347713" cy="1320800"/>
          </a:xfrm>
          <a:solidFill>
            <a:schemeClr val="accent1">
              <a:lumMod val="60000"/>
              <a:lumOff val="40000"/>
            </a:schemeClr>
          </a:solidFill>
        </p:spPr>
        <p:txBody>
          <a:bodyPr>
            <a:normAutofit/>
          </a:bodyPr>
          <a:lstStyle/>
          <a:p>
            <a:r>
              <a:rPr lang="it-IT" sz="4800" b="1" dirty="0" smtClean="0">
                <a:solidFill>
                  <a:schemeClr val="accent5">
                    <a:lumMod val="75000"/>
                  </a:schemeClr>
                </a:solidFill>
                <a:effectLst>
                  <a:outerShdw blurRad="38100" dist="38100" dir="2700000" algn="tl">
                    <a:srgbClr val="000000">
                      <a:alpha val="43137"/>
                    </a:srgbClr>
                  </a:outerShdw>
                </a:effectLst>
              </a:rPr>
              <a:t>Prospettive…</a:t>
            </a:r>
            <a:endParaRPr lang="it-IT" sz="4800" b="1" dirty="0">
              <a:solidFill>
                <a:schemeClr val="accent5">
                  <a:lumMod val="75000"/>
                </a:schemeClr>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609599" y="2160590"/>
            <a:ext cx="6842721" cy="4508770"/>
          </a:xfrm>
        </p:spPr>
        <p:txBody>
          <a:bodyPr>
            <a:normAutofit fontScale="92500" lnSpcReduction="10000"/>
          </a:bodyPr>
          <a:lstStyle/>
          <a:p>
            <a:r>
              <a:rPr lang="it-IT" sz="2400" b="1" dirty="0" smtClean="0">
                <a:solidFill>
                  <a:schemeClr val="tx1"/>
                </a:solidFill>
                <a:latin typeface="Adobe Garamond Pro" panose="02020502060506020403" pitchFamily="18" charset="0"/>
              </a:rPr>
              <a:t>Sinodo della Famiglia</a:t>
            </a:r>
          </a:p>
          <a:p>
            <a:pPr marL="0" indent="0">
              <a:buNone/>
            </a:pPr>
            <a:r>
              <a:rPr lang="it-IT" sz="2400" dirty="0">
                <a:solidFill>
                  <a:schemeClr val="tx1"/>
                </a:solidFill>
                <a:latin typeface="Adobe Garamond Pro" panose="02020502060506020403" pitchFamily="18" charset="0"/>
              </a:rPr>
              <a:t>	</a:t>
            </a:r>
            <a:r>
              <a:rPr lang="it-IT" sz="2400" dirty="0" smtClean="0">
                <a:solidFill>
                  <a:schemeClr val="tx1"/>
                </a:solidFill>
                <a:latin typeface="Adobe Garamond Pro" panose="02020502060506020403" pitchFamily="18" charset="0"/>
              </a:rPr>
              <a:t>accompagnamento della persona e della famiglia</a:t>
            </a:r>
          </a:p>
          <a:p>
            <a:r>
              <a:rPr lang="it-IT" sz="2400" b="1" dirty="0" smtClean="0">
                <a:solidFill>
                  <a:schemeClr val="tx1"/>
                </a:solidFill>
                <a:latin typeface="Adobe Garamond Pro" panose="02020502060506020403" pitchFamily="18" charset="0"/>
              </a:rPr>
              <a:t>Pastorale Matrimoniale</a:t>
            </a:r>
          </a:p>
          <a:p>
            <a:pPr marL="0" indent="0">
              <a:buNone/>
            </a:pPr>
            <a:r>
              <a:rPr lang="it-IT" sz="2400" dirty="0" smtClean="0">
                <a:solidFill>
                  <a:schemeClr val="tx1"/>
                </a:solidFill>
                <a:latin typeface="Adobe Garamond Pro" panose="02020502060506020403" pitchFamily="18" charset="0"/>
              </a:rPr>
              <a:t>	percorsi di formazione integrale della persona</a:t>
            </a:r>
          </a:p>
          <a:p>
            <a:r>
              <a:rPr lang="it-IT" sz="2400" b="1" dirty="0" smtClean="0">
                <a:solidFill>
                  <a:schemeClr val="tx1"/>
                </a:solidFill>
                <a:latin typeface="Adobe Garamond Pro" panose="02020502060506020403" pitchFamily="18" charset="0"/>
              </a:rPr>
              <a:t>Pastorale Battesimale</a:t>
            </a:r>
          </a:p>
          <a:p>
            <a:pPr marL="0" indent="0">
              <a:buNone/>
            </a:pPr>
            <a:r>
              <a:rPr lang="it-IT" sz="2400" dirty="0" smtClean="0">
                <a:solidFill>
                  <a:schemeClr val="tx1"/>
                </a:solidFill>
                <a:latin typeface="Adobe Garamond Pro" panose="02020502060506020403" pitchFamily="18" charset="0"/>
              </a:rPr>
              <a:t>	</a:t>
            </a:r>
            <a:r>
              <a:rPr lang="it-IT" sz="2400" dirty="0">
                <a:solidFill>
                  <a:schemeClr val="tx1"/>
                </a:solidFill>
                <a:latin typeface="Adobe Garamond Pro" panose="02020502060506020403" pitchFamily="18" charset="0"/>
              </a:rPr>
              <a:t>luogo sorgivo della formazione della persona che </a:t>
            </a:r>
            <a:r>
              <a:rPr lang="it-IT" sz="2400" dirty="0" smtClean="0">
                <a:solidFill>
                  <a:schemeClr val="tx1"/>
                </a:solidFill>
                <a:latin typeface="Adobe Garamond Pro" panose="02020502060506020403" pitchFamily="18" charset="0"/>
              </a:rPr>
              <a:t>  </a:t>
            </a:r>
          </a:p>
          <a:p>
            <a:pPr marL="0" indent="0">
              <a:buNone/>
            </a:pPr>
            <a:r>
              <a:rPr lang="it-IT" sz="2400" dirty="0">
                <a:solidFill>
                  <a:schemeClr val="tx1"/>
                </a:solidFill>
                <a:latin typeface="Adobe Garamond Pro" panose="02020502060506020403" pitchFamily="18" charset="0"/>
              </a:rPr>
              <a:t> </a:t>
            </a:r>
            <a:r>
              <a:rPr lang="it-IT" sz="2400" dirty="0" smtClean="0">
                <a:solidFill>
                  <a:schemeClr val="tx1"/>
                </a:solidFill>
                <a:latin typeface="Adobe Garamond Pro" panose="02020502060506020403" pitchFamily="18" charset="0"/>
              </a:rPr>
              <a:t>      abbraccia </a:t>
            </a:r>
            <a:r>
              <a:rPr lang="it-IT" sz="2400" dirty="0">
                <a:solidFill>
                  <a:schemeClr val="tx1"/>
                </a:solidFill>
                <a:latin typeface="Adobe Garamond Pro" panose="02020502060506020403" pitchFamily="18" charset="0"/>
              </a:rPr>
              <a:t>la vita </a:t>
            </a:r>
            <a:r>
              <a:rPr lang="it-IT" sz="2400" dirty="0" smtClean="0">
                <a:solidFill>
                  <a:schemeClr val="tx1"/>
                </a:solidFill>
                <a:latin typeface="Adobe Garamond Pro" panose="02020502060506020403" pitchFamily="18" charset="0"/>
              </a:rPr>
              <a:t>	nel </a:t>
            </a:r>
            <a:r>
              <a:rPr lang="it-IT" sz="2400" dirty="0">
                <a:solidFill>
                  <a:schemeClr val="tx1"/>
                </a:solidFill>
                <a:latin typeface="Adobe Garamond Pro" panose="02020502060506020403" pitchFamily="18" charset="0"/>
              </a:rPr>
              <a:t>suo insieme. </a:t>
            </a:r>
          </a:p>
          <a:p>
            <a:pPr marL="0" indent="0">
              <a:buNone/>
            </a:pPr>
            <a:endParaRPr lang="it-IT" sz="2400" dirty="0">
              <a:solidFill>
                <a:schemeClr val="tx1"/>
              </a:solidFill>
              <a:latin typeface="Adobe Garamond Pro" panose="02020502060506020403" pitchFamily="18" charset="0"/>
            </a:endParaRPr>
          </a:p>
          <a:p>
            <a:r>
              <a:rPr lang="it-IT" sz="2400" b="1" dirty="0">
                <a:solidFill>
                  <a:schemeClr val="tx1"/>
                </a:solidFill>
                <a:latin typeface="Adobe Garamond Pro" panose="02020502060506020403" pitchFamily="18" charset="0"/>
              </a:rPr>
              <a:t>Lo stile di </a:t>
            </a:r>
            <a:r>
              <a:rPr lang="it-IT" sz="2400" b="1" dirty="0" smtClean="0">
                <a:solidFill>
                  <a:schemeClr val="tx1"/>
                </a:solidFill>
                <a:latin typeface="Adobe Garamond Pro" panose="02020502060506020403" pitchFamily="18" charset="0"/>
              </a:rPr>
              <a:t>accoglienza </a:t>
            </a:r>
            <a:r>
              <a:rPr lang="it-IT" sz="2400" b="1" dirty="0">
                <a:solidFill>
                  <a:schemeClr val="tx1"/>
                </a:solidFill>
                <a:latin typeface="Adobe Garamond Pro" panose="02020502060506020403" pitchFamily="18" charset="0"/>
              </a:rPr>
              <a:t>si rivela come l’attuale testimonianza evangelica in risposta alle istanze della società odierna. </a:t>
            </a:r>
            <a:endParaRPr lang="it-IT" sz="2400" dirty="0">
              <a:solidFill>
                <a:schemeClr val="tx1"/>
              </a:solidFill>
              <a:latin typeface="Adobe Garamond Pro" panose="02020502060506020403" pitchFamily="18" charset="0"/>
            </a:endParaRPr>
          </a:p>
          <a:p>
            <a:pPr marL="0" indent="0">
              <a:buNone/>
            </a:pPr>
            <a:endParaRPr lang="it-IT" dirty="0" smtClean="0"/>
          </a:p>
          <a:p>
            <a:endParaRPr lang="it-IT" dirty="0"/>
          </a:p>
        </p:txBody>
      </p:sp>
      <p:pic>
        <p:nvPicPr>
          <p:cNvPr id="4"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8144" y="235381"/>
            <a:ext cx="2586226" cy="1930648"/>
          </a:xfrm>
          <a:prstGeom prst="rect">
            <a:avLst/>
          </a:prstGeom>
          <a:ln>
            <a:noFill/>
          </a:ln>
          <a:effectLst>
            <a:outerShdw blurRad="292100" dist="139700" dir="2700000" algn="tl" rotWithShape="0">
              <a:srgbClr val="333333">
                <a:alpha val="65000"/>
              </a:srgbClr>
            </a:outerShdw>
          </a:effectLst>
        </p:spPr>
      </p:pic>
      <p:pic>
        <p:nvPicPr>
          <p:cNvPr id="5" name="Immagine 4" descr="F:\Pronto per la stamp\Pastorale Battesimale\Pastorale battesimale fronte.jpg"/>
          <p:cNvPicPr/>
          <p:nvPr/>
        </p:nvPicPr>
        <p:blipFill>
          <a:blip r:embed="rId4" cstate="screen">
            <a:extLst>
              <a:ext uri="{28A0092B-C50C-407E-A947-70E740481C1C}">
                <a14:useLocalDpi xmlns:a14="http://schemas.microsoft.com/office/drawing/2010/main"/>
              </a:ext>
            </a:extLst>
          </a:blip>
          <a:srcRect/>
          <a:stretch>
            <a:fillRect/>
          </a:stretch>
        </p:blipFill>
        <p:spPr bwMode="auto">
          <a:xfrm rot="690429">
            <a:off x="7169025" y="807864"/>
            <a:ext cx="1616075" cy="22853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3881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0354" y="1988840"/>
            <a:ext cx="4714927" cy="4709120"/>
          </a:xfrm>
        </p:spPr>
        <p:txBody>
          <a:bodyPr>
            <a:normAutofit fontScale="92500"/>
          </a:bodyPr>
          <a:lstStyle/>
          <a:p>
            <a:r>
              <a:rPr lang="it-IT" sz="2800" b="1" dirty="0" smtClean="0">
                <a:solidFill>
                  <a:schemeClr val="tx1"/>
                </a:solidFill>
              </a:rPr>
              <a:t>Le parrocchie stanno impegnandosi nel passaggio da una catechesi tradizionale a quella di proposta di fede</a:t>
            </a:r>
          </a:p>
          <a:p>
            <a:pPr marL="0" indent="0">
              <a:buNone/>
            </a:pPr>
            <a:endParaRPr lang="it-IT" sz="900" b="1" dirty="0" smtClean="0">
              <a:solidFill>
                <a:schemeClr val="tx1"/>
              </a:solidFill>
            </a:endParaRPr>
          </a:p>
          <a:p>
            <a:r>
              <a:rPr lang="it-IT" sz="2800" b="1" dirty="0" smtClean="0">
                <a:solidFill>
                  <a:schemeClr val="tx1"/>
                </a:solidFill>
              </a:rPr>
              <a:t>Hanno </a:t>
            </a:r>
            <a:r>
              <a:rPr lang="it-IT" sz="2800" b="1" dirty="0">
                <a:solidFill>
                  <a:schemeClr val="tx1"/>
                </a:solidFill>
              </a:rPr>
              <a:t>accolto il senso del </a:t>
            </a:r>
            <a:r>
              <a:rPr lang="it-IT" sz="2800" b="1" dirty="0" smtClean="0">
                <a:solidFill>
                  <a:schemeClr val="tx1"/>
                </a:solidFill>
              </a:rPr>
              <a:t>progetto diocesano, </a:t>
            </a:r>
            <a:r>
              <a:rPr lang="it-IT" sz="2800" b="1" dirty="0">
                <a:solidFill>
                  <a:schemeClr val="tx1"/>
                </a:solidFill>
              </a:rPr>
              <a:t>ovviamente vivendolo secondo le proprie potenzialità e possibilità. </a:t>
            </a:r>
          </a:p>
        </p:txBody>
      </p:sp>
      <p:pic>
        <p:nvPicPr>
          <p:cNvPr id="6" name="Picture 2" descr="C:\Users\Sandra\Desktop\LAVORI DI RACCOLTA\ICONE +\Particolari mosaici\04[2].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20633778">
            <a:off x="5606718" y="1805875"/>
            <a:ext cx="3449813" cy="4752528"/>
          </a:xfrm>
          <a:prstGeom prst="rect">
            <a:avLst/>
          </a:prstGeom>
          <a:ln>
            <a:noFill/>
          </a:ln>
          <a:effectLst>
            <a:outerShdw blurRad="292100" dist="139700" dir="2700000" algn="tl" rotWithShape="0">
              <a:srgbClr val="333333">
                <a:alpha val="65000"/>
              </a:srgbClr>
            </a:outerShdw>
          </a:effectLst>
        </p:spPr>
      </p:pic>
      <p:sp>
        <p:nvSpPr>
          <p:cNvPr id="9" name="Titolo 1"/>
          <p:cNvSpPr>
            <a:spLocks noGrp="1"/>
          </p:cNvSpPr>
          <p:nvPr>
            <p:ph type="title"/>
          </p:nvPr>
        </p:nvSpPr>
        <p:spPr>
          <a:xfrm>
            <a:off x="384527" y="327815"/>
            <a:ext cx="6347713" cy="1320800"/>
          </a:xfrm>
          <a:solidFill>
            <a:schemeClr val="accent1">
              <a:lumMod val="60000"/>
              <a:lumOff val="40000"/>
            </a:schemeClr>
          </a:solidFill>
        </p:spPr>
        <p:txBody>
          <a:bodyPr>
            <a:normAutofit fontScale="90000"/>
          </a:bodyPr>
          <a:lstStyle/>
          <a:p>
            <a:r>
              <a:rPr lang="it-IT" sz="4000" b="1" dirty="0" smtClean="0">
                <a:solidFill>
                  <a:schemeClr val="tx2">
                    <a:lumMod val="50000"/>
                  </a:schemeClr>
                </a:solidFill>
                <a:latin typeface="David" panose="020E0502060401010101" pitchFamily="34" charset="-79"/>
                <a:cs typeface="David" panose="020E0502060401010101" pitchFamily="34" charset="-79"/>
              </a:rPr>
              <a:t>Primo annuncio – Iniziazione cristiana - Catechesi</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pic>
        <p:nvPicPr>
          <p:cNvPr id="8" name="Immagine 7" descr="http://www.amiciziavera.com/wp-content/uploads/2012/11/1001-modi-per-socializzare-2.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8866" y="3429000"/>
            <a:ext cx="4167670" cy="3704305"/>
          </a:xfrm>
          <a:prstGeom prst="rect">
            <a:avLst/>
          </a:prstGeom>
          <a:noFill/>
          <a:ln>
            <a:noFill/>
          </a:ln>
        </p:spPr>
      </p:pic>
      <p:pic>
        <p:nvPicPr>
          <p:cNvPr id="7" name="Immagin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993643">
            <a:off x="6454997" y="545518"/>
            <a:ext cx="2388573" cy="1776865"/>
          </a:xfrm>
          <a:prstGeom prst="rect">
            <a:avLst/>
          </a:prstGeom>
        </p:spPr>
      </p:pic>
    </p:spTree>
    <p:extLst>
      <p:ext uri="{BB962C8B-B14F-4D97-AF65-F5344CB8AC3E}">
        <p14:creationId xmlns:p14="http://schemas.microsoft.com/office/powerpoint/2010/main" val="17019780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96508" y="2226610"/>
            <a:ext cx="5826719" cy="1096899"/>
          </a:xfrm>
        </p:spPr>
        <p:txBody>
          <a:bodyPr>
            <a:normAutofit/>
          </a:bodyPr>
          <a:lstStyle/>
          <a:p>
            <a:r>
              <a:rPr lang="it-IT" sz="3200" dirty="0">
                <a:solidFill>
                  <a:schemeClr val="tx1"/>
                </a:solidFill>
                <a:latin typeface="Adobe Garamond Pro" panose="02020502060506020403" pitchFamily="18" charset="0"/>
              </a:rPr>
              <a:t>alla luce dell’</a:t>
            </a:r>
            <a:r>
              <a:rPr lang="it-IT" sz="3200" dirty="0" err="1">
                <a:solidFill>
                  <a:schemeClr val="tx1"/>
                </a:solidFill>
                <a:latin typeface="Adobe Garamond Pro" panose="02020502060506020403" pitchFamily="18" charset="0"/>
              </a:rPr>
              <a:t>Evangelii</a:t>
            </a:r>
            <a:r>
              <a:rPr lang="it-IT" sz="3200" dirty="0">
                <a:solidFill>
                  <a:schemeClr val="tx1"/>
                </a:solidFill>
                <a:latin typeface="Adobe Garamond Pro" panose="02020502060506020403" pitchFamily="18" charset="0"/>
              </a:rPr>
              <a:t> </a:t>
            </a:r>
            <a:r>
              <a:rPr lang="it-IT" sz="3200" dirty="0" err="1">
                <a:solidFill>
                  <a:schemeClr val="tx1"/>
                </a:solidFill>
                <a:latin typeface="Adobe Garamond Pro" panose="02020502060506020403" pitchFamily="18" charset="0"/>
              </a:rPr>
              <a:t>Gaudium</a:t>
            </a:r>
            <a:endParaRPr lang="it-IT" sz="3200" dirty="0">
              <a:solidFill>
                <a:schemeClr val="tx1"/>
              </a:solidFill>
              <a:latin typeface="Adobe Garamond Pro" panose="02020502060506020403" pitchFamily="18" charset="0"/>
            </a:endParaRPr>
          </a:p>
        </p:txBody>
      </p:sp>
      <p:sp>
        <p:nvSpPr>
          <p:cNvPr id="2" name="Titolo 1"/>
          <p:cNvSpPr>
            <a:spLocks noGrp="1"/>
          </p:cNvSpPr>
          <p:nvPr>
            <p:ph type="ctrTitle"/>
          </p:nvPr>
        </p:nvSpPr>
        <p:spPr>
          <a:xfrm>
            <a:off x="1696508" y="212762"/>
            <a:ext cx="6613979" cy="1885776"/>
          </a:xfrm>
          <a:solidFill>
            <a:schemeClr val="accent1">
              <a:lumMod val="60000"/>
              <a:lumOff val="40000"/>
            </a:schemeClr>
          </a:solidFill>
        </p:spPr>
        <p:txBody>
          <a:bodyPr/>
          <a:lstStyle/>
          <a:p>
            <a:r>
              <a:rPr lang="it-IT" b="1" dirty="0" smtClean="0">
                <a:solidFill>
                  <a:schemeClr val="accent5">
                    <a:lumMod val="75000"/>
                  </a:schemeClr>
                </a:solidFill>
                <a:latin typeface="Footlight MT Light" panose="0204060206030A020304" pitchFamily="18" charset="0"/>
                <a:cs typeface="David" panose="020E0502060401010101" pitchFamily="34" charset="-79"/>
              </a:rPr>
              <a:t>Il cammino della Chiesa salernitana</a:t>
            </a:r>
            <a:endParaRPr lang="it-IT" b="1" dirty="0">
              <a:solidFill>
                <a:schemeClr val="accent5">
                  <a:lumMod val="75000"/>
                </a:schemeClr>
              </a:solidFill>
              <a:latin typeface="Footlight MT Light" panose="0204060206030A020304" pitchFamily="18" charset="0"/>
              <a:cs typeface="David" panose="020E0502060401010101" pitchFamily="34" charset="-79"/>
            </a:endParaRPr>
          </a:p>
        </p:txBody>
      </p:sp>
      <p:pic>
        <p:nvPicPr>
          <p:cNvPr id="9" name="Immagine 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512" y="2564905"/>
            <a:ext cx="7415952" cy="4254566"/>
          </a:xfrm>
          <a:prstGeom prst="rect">
            <a:avLst/>
          </a:prstGeom>
        </p:spPr>
      </p:pic>
      <p:pic>
        <p:nvPicPr>
          <p:cNvPr id="6" name="Immagine 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38338" y="0"/>
            <a:ext cx="1144297" cy="817355"/>
          </a:xfrm>
          <a:prstGeom prst="rect">
            <a:avLst/>
          </a:prstGeom>
        </p:spPr>
      </p:pic>
      <p:pic>
        <p:nvPicPr>
          <p:cNvPr id="5" name="Picture 2" descr="http://www.itacalibri.it/System/44944/Evangelii-gaudium-Francesco_1.jpg"/>
          <p:cNvPicPr>
            <a:picLocks noChangeAspect="1" noChangeArrowheads="1"/>
          </p:cNvPicPr>
          <p:nvPr/>
        </p:nvPicPr>
        <p:blipFill>
          <a:blip r:embed="rId5" cstate="print"/>
          <a:srcRect/>
          <a:stretch>
            <a:fillRect/>
          </a:stretch>
        </p:blipFill>
        <p:spPr bwMode="auto">
          <a:xfrm rot="640457">
            <a:off x="7000193" y="4139953"/>
            <a:ext cx="1677678" cy="2367691"/>
          </a:xfrm>
          <a:prstGeom prst="rect">
            <a:avLst/>
          </a:prstGeom>
          <a:ln>
            <a:noFill/>
          </a:ln>
          <a:effectLst>
            <a:outerShdw blurRad="292100" dist="139700" dir="2700000" algn="tl" rotWithShape="0">
              <a:srgbClr val="333333">
                <a:alpha val="65000"/>
              </a:srgbClr>
            </a:outerShdw>
          </a:effectLst>
        </p:spPr>
      </p:pic>
      <p:pic>
        <p:nvPicPr>
          <p:cNvPr id="7" name="Picture 2" descr="http://www.umbriagiovani.com/files/images/primi%20passi.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5488449">
            <a:off x="5689187" y="5324713"/>
            <a:ext cx="1693449" cy="1666355"/>
          </a:xfrm>
          <a:prstGeom prst="rect">
            <a:avLst/>
          </a:prstGeom>
          <a:noFill/>
        </p:spPr>
      </p:pic>
    </p:spTree>
    <p:extLst>
      <p:ext uri="{BB962C8B-B14F-4D97-AF65-F5344CB8AC3E}">
        <p14:creationId xmlns:p14="http://schemas.microsoft.com/office/powerpoint/2010/main" val="15735424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442034"/>
            <a:ext cx="5855771" cy="4709120"/>
          </a:xfrm>
        </p:spPr>
        <p:txBody>
          <a:bodyPr>
            <a:normAutofit/>
          </a:bodyPr>
          <a:lstStyle/>
          <a:p>
            <a:r>
              <a:rPr lang="it-IT" sz="2400" b="1" dirty="0" smtClean="0">
                <a:solidFill>
                  <a:schemeClr val="tx1"/>
                </a:solidFill>
                <a:latin typeface="Adobe Garamond Pro" panose="02020502060506020403" pitchFamily="18" charset="0"/>
              </a:rPr>
              <a:t>La </a:t>
            </a:r>
            <a:r>
              <a:rPr lang="it-IT" sz="2400" b="1" dirty="0">
                <a:solidFill>
                  <a:schemeClr val="tx1"/>
                </a:solidFill>
                <a:latin typeface="Adobe Garamond Pro" panose="02020502060506020403" pitchFamily="18" charset="0"/>
              </a:rPr>
              <a:t>maggior parte delle parrocchie fa ancora fatica a integrare le famiglie e l’intera comunità nel cammino di iniziazione cristiana</a:t>
            </a:r>
            <a:r>
              <a:rPr lang="it-IT" sz="2400" b="1" dirty="0" smtClean="0">
                <a:solidFill>
                  <a:schemeClr val="tx1"/>
                </a:solidFill>
                <a:latin typeface="Adobe Garamond Pro" panose="02020502060506020403" pitchFamily="18" charset="0"/>
              </a:rPr>
              <a:t>.</a:t>
            </a:r>
          </a:p>
          <a:p>
            <a:r>
              <a:rPr lang="it-IT" sz="2400" b="1" dirty="0" smtClean="0">
                <a:solidFill>
                  <a:schemeClr val="tx1"/>
                </a:solidFill>
                <a:latin typeface="Adobe Garamond Pro" panose="02020502060506020403" pitchFamily="18" charset="0"/>
              </a:rPr>
              <a:t> </a:t>
            </a:r>
            <a:r>
              <a:rPr lang="it-IT" sz="2400" b="1" dirty="0">
                <a:solidFill>
                  <a:schemeClr val="tx1"/>
                </a:solidFill>
                <a:latin typeface="Adobe Garamond Pro" panose="02020502060506020403" pitchFamily="18" charset="0"/>
              </a:rPr>
              <a:t>La formazione degli operatori della catechesi va sempre sostenuta </a:t>
            </a:r>
            <a:endParaRPr lang="it-IT" sz="2400" b="1" dirty="0" smtClean="0">
              <a:solidFill>
                <a:schemeClr val="tx1"/>
              </a:solidFill>
              <a:latin typeface="Adobe Garamond Pro" panose="02020502060506020403" pitchFamily="18" charset="0"/>
            </a:endParaRPr>
          </a:p>
          <a:p>
            <a:r>
              <a:rPr lang="it-IT" sz="2400" b="1" dirty="0" smtClean="0">
                <a:solidFill>
                  <a:schemeClr val="tx1"/>
                </a:solidFill>
                <a:latin typeface="Adobe Garamond Pro" panose="02020502060506020403" pitchFamily="18" charset="0"/>
              </a:rPr>
              <a:t>La </a:t>
            </a:r>
            <a:r>
              <a:rPr lang="it-IT" sz="2400" b="1" dirty="0">
                <a:solidFill>
                  <a:schemeClr val="tx1"/>
                </a:solidFill>
                <a:latin typeface="Adobe Garamond Pro" panose="02020502060506020403" pitchFamily="18" charset="0"/>
              </a:rPr>
              <a:t>pastorale del Primo Annuncio va maggiormente aperta agli spazi della vita cristiana (la socializzazione, la carità, etc.). </a:t>
            </a:r>
          </a:p>
        </p:txBody>
      </p:sp>
      <p:pic>
        <p:nvPicPr>
          <p:cNvPr id="6"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49746" flipH="1">
            <a:off x="7623343" y="3651462"/>
            <a:ext cx="1073673" cy="1479112"/>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p:txBody>
          <a:bodyPr/>
          <a:lstStyle/>
          <a:p>
            <a:endParaRPr lang="it-IT"/>
          </a:p>
        </p:txBody>
      </p:sp>
      <p:sp>
        <p:nvSpPr>
          <p:cNvPr id="10" name="Titolo 1"/>
          <p:cNvSpPr txBox="1">
            <a:spLocks/>
          </p:cNvSpPr>
          <p:nvPr/>
        </p:nvSpPr>
        <p:spPr>
          <a:xfrm>
            <a:off x="395536" y="429323"/>
            <a:ext cx="6347713" cy="1320800"/>
          </a:xfrm>
          <a:prstGeom prst="rect">
            <a:avLst/>
          </a:prstGeom>
          <a:solidFill>
            <a:schemeClr val="accent1">
              <a:lumMod val="60000"/>
              <a:lumOff val="4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smtClean="0">
                <a:solidFill>
                  <a:schemeClr val="accent5">
                    <a:lumMod val="75000"/>
                  </a:schemeClr>
                </a:solidFill>
                <a:effectLst>
                  <a:outerShdw blurRad="38100" dist="38100" dir="2700000" algn="tl">
                    <a:srgbClr val="000000">
                      <a:alpha val="43137"/>
                    </a:srgbClr>
                  </a:outerShdw>
                </a:effectLst>
              </a:rPr>
              <a:t>Prospettive…</a:t>
            </a:r>
            <a:endParaRPr lang="it-IT" sz="4800" b="1" dirty="0">
              <a:solidFill>
                <a:schemeClr val="accent5">
                  <a:lumMod val="75000"/>
                </a:schemeClr>
              </a:solidFill>
              <a:effectLst>
                <a:outerShdw blurRad="38100" dist="38100" dir="2700000" algn="tl">
                  <a:srgbClr val="000000">
                    <a:alpha val="43137"/>
                  </a:srgbClr>
                </a:outerShdw>
              </a:effectLst>
            </a:endParaRPr>
          </a:p>
        </p:txBody>
      </p:sp>
      <p:pic>
        <p:nvPicPr>
          <p:cNvPr id="11"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56534" flipH="1">
            <a:off x="7087933" y="4540177"/>
            <a:ext cx="1073673" cy="1479112"/>
          </a:xfrm>
          <a:prstGeom prst="rect">
            <a:avLst/>
          </a:prstGeom>
          <a:ln>
            <a:noFill/>
          </a:ln>
          <a:effectLst>
            <a:outerShdw blurRad="292100" dist="139700" dir="2700000" algn="tl" rotWithShape="0">
              <a:srgbClr val="333333">
                <a:alpha val="65000"/>
              </a:srgbClr>
            </a:outerShdw>
          </a:effectLst>
        </p:spPr>
      </p:pic>
      <p:pic>
        <p:nvPicPr>
          <p:cNvPr id="12"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49746" flipH="1">
            <a:off x="7682372" y="5223268"/>
            <a:ext cx="1073673" cy="1479112"/>
          </a:xfrm>
          <a:prstGeom prst="rect">
            <a:avLst/>
          </a:prstGeom>
          <a:ln>
            <a:noFill/>
          </a:ln>
          <a:effectLst>
            <a:outerShdw blurRad="292100" dist="139700" dir="2700000" algn="tl" rotWithShape="0">
              <a:srgbClr val="333333">
                <a:alpha val="65000"/>
              </a:srgbClr>
            </a:outerShdw>
          </a:effectLst>
        </p:spPr>
      </p:pic>
      <p:pic>
        <p:nvPicPr>
          <p:cNvPr id="13"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49746" flipH="1">
            <a:off x="7688348" y="168838"/>
            <a:ext cx="1073673" cy="1479112"/>
          </a:xfrm>
          <a:prstGeom prst="rect">
            <a:avLst/>
          </a:prstGeom>
          <a:ln>
            <a:noFill/>
          </a:ln>
          <a:effectLst>
            <a:outerShdw blurRad="292100" dist="139700" dir="2700000" algn="tl" rotWithShape="0">
              <a:srgbClr val="333333">
                <a:alpha val="65000"/>
              </a:srgbClr>
            </a:outerShdw>
          </a:effectLst>
        </p:spPr>
      </p:pic>
      <p:pic>
        <p:nvPicPr>
          <p:cNvPr id="5" name="Picture 2" descr="F:\Pronto per la stamp\Introduzione\copertina cartelletta - Copia copi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19202">
            <a:off x="6312385" y="930486"/>
            <a:ext cx="2137542" cy="3023096"/>
          </a:xfrm>
          <a:prstGeom prst="rect">
            <a:avLst/>
          </a:prstGeom>
          <a:solidFill>
            <a:srgbClr val="FFFFFF">
              <a:shade val="85000"/>
            </a:srgbClr>
          </a:solidFill>
          <a:ln w="88900" cap="sq">
            <a:solidFill>
              <a:srgbClr val="FFFFFF"/>
            </a:solidFill>
            <a:miter lim="800000"/>
          </a:ln>
          <a:effectLst>
            <a:outerShdw blurRad="50800" dist="38100" dir="2700000" sx="102000" sy="102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13331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4526" y="1744608"/>
            <a:ext cx="6559491" cy="5256584"/>
          </a:xfrm>
        </p:spPr>
        <p:txBody>
          <a:bodyPr>
            <a:normAutofit lnSpcReduction="10000"/>
          </a:bodyPr>
          <a:lstStyle/>
          <a:p>
            <a:r>
              <a:rPr lang="it-IT" sz="2400" dirty="0" smtClean="0">
                <a:solidFill>
                  <a:schemeClr val="tx1"/>
                </a:solidFill>
                <a:latin typeface="Adobe Garamond Pro" panose="02020502060506020403" pitchFamily="18" charset="0"/>
              </a:rPr>
              <a:t>La </a:t>
            </a:r>
            <a:r>
              <a:rPr lang="it-IT" sz="2400" dirty="0">
                <a:solidFill>
                  <a:schemeClr val="tx1"/>
                </a:solidFill>
                <a:latin typeface="Adobe Garamond Pro" panose="02020502060506020403" pitchFamily="18" charset="0"/>
              </a:rPr>
              <a:t>Caritas è presente nella maggioranza delle parrocchie. Dove non c’è esiste comunque un gruppo di laici che si preoccupa di questa dimensione. </a:t>
            </a:r>
            <a:endParaRPr lang="it-IT" sz="2400" dirty="0" smtClean="0">
              <a:solidFill>
                <a:schemeClr val="tx1"/>
              </a:solidFill>
              <a:latin typeface="Adobe Garamond Pro" panose="02020502060506020403" pitchFamily="18" charset="0"/>
            </a:endParaRPr>
          </a:p>
          <a:p>
            <a:r>
              <a:rPr lang="it-IT" sz="2400" dirty="0">
                <a:solidFill>
                  <a:schemeClr val="tx1"/>
                </a:solidFill>
                <a:latin typeface="Adobe Garamond Pro" panose="02020502060506020403" pitchFamily="18" charset="0"/>
              </a:rPr>
              <a:t>Nonostante l’impegno formativo della Caritas diocesana, poco matura nelle parrocchie è l’educazione alla carità, che viene ancora praticata con uno stile assistenzialistico e di emergenza. </a:t>
            </a:r>
            <a:endParaRPr lang="it-IT" sz="2400" dirty="0" smtClean="0">
              <a:solidFill>
                <a:schemeClr val="tx1"/>
              </a:solidFill>
              <a:latin typeface="Adobe Garamond Pro" panose="02020502060506020403" pitchFamily="18" charset="0"/>
            </a:endParaRPr>
          </a:p>
          <a:p>
            <a:r>
              <a:rPr lang="it-IT" sz="2400" dirty="0" smtClean="0">
                <a:solidFill>
                  <a:schemeClr val="tx1"/>
                </a:solidFill>
                <a:latin typeface="Adobe Garamond Pro" panose="02020502060506020403" pitchFamily="18" charset="0"/>
              </a:rPr>
              <a:t>Grande </a:t>
            </a:r>
            <a:r>
              <a:rPr lang="it-IT" sz="2400" dirty="0">
                <a:solidFill>
                  <a:schemeClr val="tx1"/>
                </a:solidFill>
                <a:latin typeface="Adobe Garamond Pro" panose="02020502060506020403" pitchFamily="18" charset="0"/>
              </a:rPr>
              <a:t>ricchezza e vitalità dell’associazionismo e del volontariato. </a:t>
            </a:r>
            <a:endParaRPr lang="it-IT" sz="2400" dirty="0" smtClean="0">
              <a:solidFill>
                <a:schemeClr val="tx1"/>
              </a:solidFill>
              <a:latin typeface="Adobe Garamond Pro" panose="02020502060506020403" pitchFamily="18" charset="0"/>
            </a:endParaRPr>
          </a:p>
          <a:p>
            <a:r>
              <a:rPr lang="it-IT" sz="2400" dirty="0" smtClean="0">
                <a:solidFill>
                  <a:schemeClr val="tx1"/>
                </a:solidFill>
                <a:latin typeface="Adobe Garamond Pro" panose="02020502060506020403" pitchFamily="18" charset="0"/>
              </a:rPr>
              <a:t>Le </a:t>
            </a:r>
            <a:r>
              <a:rPr lang="it-IT" sz="2400" dirty="0">
                <a:solidFill>
                  <a:schemeClr val="tx1"/>
                </a:solidFill>
                <a:latin typeface="Adobe Garamond Pro" panose="02020502060506020403" pitchFamily="18" charset="0"/>
              </a:rPr>
              <a:t>Aggregazioni Laicali mirano soprattutto alla capacità di curare le relazioni, riscostruire legami e reti di solidarietà a partire dalle persone che abitano il vissuto quotidiano.</a:t>
            </a:r>
          </a:p>
          <a:p>
            <a:pPr algn="just"/>
            <a:endParaRPr lang="it-IT" dirty="0"/>
          </a:p>
        </p:txBody>
      </p:sp>
      <p:sp>
        <p:nvSpPr>
          <p:cNvPr id="6" name="Titolo 1"/>
          <p:cNvSpPr>
            <a:spLocks noGrp="1"/>
          </p:cNvSpPr>
          <p:nvPr>
            <p:ph type="title"/>
          </p:nvPr>
        </p:nvSpPr>
        <p:spPr>
          <a:xfrm>
            <a:off x="384527" y="327815"/>
            <a:ext cx="6347713" cy="1320800"/>
          </a:xfrm>
          <a:solidFill>
            <a:schemeClr val="accent1">
              <a:lumMod val="60000"/>
              <a:lumOff val="40000"/>
            </a:schemeClr>
          </a:solidFill>
        </p:spPr>
        <p:txBody>
          <a:bodyPr>
            <a:normAutofit/>
          </a:bodyPr>
          <a:lstStyle/>
          <a:p>
            <a:r>
              <a:rPr lang="it-IT" sz="4000" b="1" dirty="0" smtClean="0">
                <a:solidFill>
                  <a:schemeClr val="tx2">
                    <a:lumMod val="50000"/>
                  </a:schemeClr>
                </a:solidFill>
                <a:latin typeface="David" panose="020E0502060401010101" pitchFamily="34" charset="-79"/>
                <a:cs typeface="David" panose="020E0502060401010101" pitchFamily="34" charset="-79"/>
              </a:rPr>
              <a:t>Primo annuncio - Carità</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pic>
        <p:nvPicPr>
          <p:cNvPr id="7"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756" y="2283037"/>
            <a:ext cx="1434098" cy="1930648"/>
          </a:xfrm>
          <a:prstGeom prst="rect">
            <a:avLst/>
          </a:prstGeom>
          <a:ln>
            <a:noFill/>
          </a:ln>
          <a:effectLst>
            <a:outerShdw blurRad="292100" dist="139700" dir="2700000" algn="tl" rotWithShape="0">
              <a:srgbClr val="333333">
                <a:alpha val="65000"/>
              </a:srgbClr>
            </a:outerShdw>
          </a:effectLst>
        </p:spPr>
      </p:pic>
      <p:pic>
        <p:nvPicPr>
          <p:cNvPr id="8"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0471" y="256397"/>
            <a:ext cx="2139773" cy="1930648"/>
          </a:xfrm>
          <a:prstGeom prst="rect">
            <a:avLst/>
          </a:prstGeom>
          <a:ln>
            <a:noFill/>
          </a:ln>
          <a:effectLst>
            <a:outerShdw blurRad="292100" dist="139700" dir="2700000" algn="tl" rotWithShape="0">
              <a:srgbClr val="333333">
                <a:alpha val="65000"/>
              </a:srgbClr>
            </a:outerShdw>
          </a:effectLst>
        </p:spPr>
      </p:pic>
      <p:pic>
        <p:nvPicPr>
          <p:cNvPr id="4" name="Immagine 3" descr="http://www.salvoldi.org/images/99.jpg">
            <a:hlinkClick r:id="rId5"/>
          </p:cNvPr>
          <p:cNvPicPr/>
          <p:nvPr/>
        </p:nvPicPr>
        <p:blipFill>
          <a:blip r:embed="rId6">
            <a:extLst>
              <a:ext uri="{28A0092B-C50C-407E-A947-70E740481C1C}">
                <a14:useLocalDpi xmlns:a14="http://schemas.microsoft.com/office/drawing/2010/main"/>
              </a:ext>
            </a:extLst>
          </a:blip>
          <a:srcRect/>
          <a:stretch>
            <a:fillRect/>
          </a:stretch>
        </p:blipFill>
        <p:spPr bwMode="auto">
          <a:xfrm rot="291319">
            <a:off x="6483097" y="875850"/>
            <a:ext cx="2309859" cy="2718382"/>
          </a:xfrm>
          <a:prstGeom prst="rect">
            <a:avLst/>
          </a:prstGeom>
          <a:noFill/>
          <a:ln>
            <a:noFill/>
          </a:ln>
        </p:spPr>
      </p:pic>
    </p:spTree>
    <p:extLst>
      <p:ext uri="{BB962C8B-B14F-4D97-AF65-F5344CB8AC3E}">
        <p14:creationId xmlns:p14="http://schemas.microsoft.com/office/powerpoint/2010/main" val="2190265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7" y="1941381"/>
            <a:ext cx="6840760" cy="4916619"/>
          </a:xfrm>
        </p:spPr>
        <p:txBody>
          <a:bodyPr>
            <a:normAutofit lnSpcReduction="10000"/>
          </a:bodyPr>
          <a:lstStyle/>
          <a:p>
            <a:r>
              <a:rPr lang="it-IT" sz="2000" b="1" dirty="0" smtClean="0">
                <a:solidFill>
                  <a:schemeClr val="tx1"/>
                </a:solidFill>
              </a:rPr>
              <a:t>Come </a:t>
            </a:r>
            <a:r>
              <a:rPr lang="it-IT" sz="2000" b="1" dirty="0">
                <a:solidFill>
                  <a:schemeClr val="tx1"/>
                </a:solidFill>
              </a:rPr>
              <a:t>fare perché ogni parrocchia diventi “fucina” di carità, luogo di accoglienza e di promozione </a:t>
            </a:r>
            <a:r>
              <a:rPr lang="it-IT" sz="2000" b="1" dirty="0" smtClean="0">
                <a:solidFill>
                  <a:schemeClr val="tx1"/>
                </a:solidFill>
              </a:rPr>
              <a:t>umana? </a:t>
            </a:r>
          </a:p>
          <a:p>
            <a:endParaRPr lang="it-IT" sz="2000" b="1" dirty="0">
              <a:solidFill>
                <a:schemeClr val="tx1"/>
              </a:solidFill>
            </a:endParaRPr>
          </a:p>
          <a:p>
            <a:endParaRPr lang="it-IT" sz="2000" b="1" dirty="0" smtClean="0">
              <a:solidFill>
                <a:schemeClr val="tx1"/>
              </a:solidFill>
            </a:endParaRPr>
          </a:p>
          <a:p>
            <a:endParaRPr lang="it-IT" sz="2000" b="1" dirty="0">
              <a:solidFill>
                <a:schemeClr val="tx1"/>
              </a:solidFill>
            </a:endParaRPr>
          </a:p>
          <a:p>
            <a:endParaRPr lang="it-IT" sz="2000" b="1" dirty="0" smtClean="0">
              <a:solidFill>
                <a:schemeClr val="tx1"/>
              </a:solidFill>
            </a:endParaRPr>
          </a:p>
          <a:p>
            <a:endParaRPr lang="it-IT" sz="2000" b="1" dirty="0">
              <a:solidFill>
                <a:schemeClr val="tx1"/>
              </a:solidFill>
            </a:endParaRPr>
          </a:p>
          <a:p>
            <a:endParaRPr lang="it-IT" sz="2000" b="1" dirty="0" smtClean="0">
              <a:solidFill>
                <a:schemeClr val="tx1"/>
              </a:solidFill>
            </a:endParaRPr>
          </a:p>
          <a:p>
            <a:r>
              <a:rPr lang="it-IT" sz="2000" b="1" dirty="0" smtClean="0">
                <a:solidFill>
                  <a:schemeClr val="tx1"/>
                </a:solidFill>
              </a:rPr>
              <a:t>Anche </a:t>
            </a:r>
            <a:r>
              <a:rPr lang="it-IT" sz="2000" b="1" dirty="0">
                <a:solidFill>
                  <a:schemeClr val="tx1"/>
                </a:solidFill>
              </a:rPr>
              <a:t>l’ambito sanitario-assistenziale richiede una presenza più attenta al mondo della sofferenza e della malattia. Come rispondere alle istanze dell’uomo sempre più fragile?</a:t>
            </a:r>
            <a:endParaRPr lang="it-IT" sz="2000" dirty="0">
              <a:solidFill>
                <a:schemeClr val="tx1"/>
              </a:solidFill>
            </a:endParaRPr>
          </a:p>
          <a:p>
            <a:endParaRPr lang="it-IT" dirty="0"/>
          </a:p>
        </p:txBody>
      </p:sp>
      <p:pic>
        <p:nvPicPr>
          <p:cNvPr id="4" name="Immagine 3" descr="http://www.figliefamiglia.it/wp-content/uploads/2010/12/badante.jpg"/>
          <p:cNvPicPr/>
          <p:nvPr/>
        </p:nvPicPr>
        <p:blipFill>
          <a:blip r:embed="rId3" cstate="screen">
            <a:extLst>
              <a:ext uri="{28A0092B-C50C-407E-A947-70E740481C1C}">
                <a14:useLocalDpi xmlns:a14="http://schemas.microsoft.com/office/drawing/2010/main"/>
              </a:ext>
            </a:extLst>
          </a:blip>
          <a:srcRect/>
          <a:stretch>
            <a:fillRect/>
          </a:stretch>
        </p:blipFill>
        <p:spPr bwMode="auto">
          <a:xfrm rot="21190459">
            <a:off x="478870" y="3076063"/>
            <a:ext cx="2054099" cy="1718053"/>
          </a:xfrm>
          <a:prstGeom prst="rect">
            <a:avLst/>
          </a:prstGeom>
          <a:ln>
            <a:noFill/>
          </a:ln>
          <a:effectLst>
            <a:outerShdw blurRad="292100" dist="139700" dir="2700000" algn="tl" rotWithShape="0">
              <a:srgbClr val="333333">
                <a:alpha val="65000"/>
              </a:srgbClr>
            </a:outerShdw>
          </a:effectLst>
        </p:spPr>
      </p:pic>
      <p:sp>
        <p:nvSpPr>
          <p:cNvPr id="7" name="Titolo 1"/>
          <p:cNvSpPr>
            <a:spLocks noGrp="1"/>
          </p:cNvSpPr>
          <p:nvPr>
            <p:ph type="title"/>
          </p:nvPr>
        </p:nvSpPr>
        <p:spPr>
          <a:xfrm>
            <a:off x="395536" y="429323"/>
            <a:ext cx="6347713" cy="1320800"/>
          </a:xfrm>
          <a:solidFill>
            <a:schemeClr val="accent1">
              <a:lumMod val="60000"/>
              <a:lumOff val="40000"/>
            </a:schemeClr>
          </a:solidFill>
        </p:spPr>
        <p:txBody>
          <a:bodyPr>
            <a:normAutofit/>
          </a:bodyPr>
          <a:lstStyle/>
          <a:p>
            <a:r>
              <a:rPr lang="it-IT" sz="4800" b="1" dirty="0" smtClean="0">
                <a:solidFill>
                  <a:schemeClr val="accent5">
                    <a:lumMod val="75000"/>
                  </a:schemeClr>
                </a:solidFill>
                <a:effectLst>
                  <a:outerShdw blurRad="38100" dist="38100" dir="2700000" algn="tl">
                    <a:srgbClr val="000000">
                      <a:alpha val="43137"/>
                    </a:srgbClr>
                  </a:outerShdw>
                </a:effectLst>
              </a:rPr>
              <a:t>Prospettive…</a:t>
            </a:r>
            <a:endParaRPr lang="it-IT" sz="4800" b="1" dirty="0">
              <a:solidFill>
                <a:schemeClr val="accent5">
                  <a:lumMod val="75000"/>
                </a:schemeClr>
              </a:solidFill>
              <a:effectLst>
                <a:outerShdw blurRad="38100" dist="38100" dir="2700000" algn="tl">
                  <a:srgbClr val="000000">
                    <a:alpha val="43137"/>
                  </a:srgbClr>
                </a:outerShdw>
              </a:effectLst>
            </a:endParaRPr>
          </a:p>
        </p:txBody>
      </p:sp>
      <p:pic>
        <p:nvPicPr>
          <p:cNvPr id="5" name="Immagine 4" descr="http://img4.ilmessaggero.it/ArchivioNews/20131111_poverimensa.jpg"/>
          <p:cNvPicPr/>
          <p:nvPr/>
        </p:nvPicPr>
        <p:blipFill>
          <a:blip r:embed="rId4" cstate="screen">
            <a:extLst>
              <a:ext uri="{28A0092B-C50C-407E-A947-70E740481C1C}">
                <a14:useLocalDpi xmlns:a14="http://schemas.microsoft.com/office/drawing/2010/main"/>
              </a:ext>
            </a:extLst>
          </a:blip>
          <a:srcRect/>
          <a:stretch>
            <a:fillRect/>
          </a:stretch>
        </p:blipFill>
        <p:spPr bwMode="auto">
          <a:xfrm rot="825163">
            <a:off x="6147943" y="542137"/>
            <a:ext cx="2533540" cy="1371715"/>
          </a:xfrm>
          <a:prstGeom prst="rect">
            <a:avLst/>
          </a:prstGeom>
          <a:ln>
            <a:noFill/>
          </a:ln>
          <a:effectLst>
            <a:outerShdw blurRad="292100" dist="139700" dir="2700000" algn="tl" rotWithShape="0">
              <a:srgbClr val="333333">
                <a:alpha val="65000"/>
              </a:srgbClr>
            </a:outerShdw>
          </a:effectLst>
        </p:spPr>
      </p:pic>
      <p:sp>
        <p:nvSpPr>
          <p:cNvPr id="8" name="Rettangolo 7"/>
          <p:cNvSpPr/>
          <p:nvPr/>
        </p:nvSpPr>
        <p:spPr>
          <a:xfrm>
            <a:off x="2627784" y="2780928"/>
            <a:ext cx="5112568" cy="2308324"/>
          </a:xfrm>
          <a:prstGeom prst="rect">
            <a:avLst/>
          </a:prstGeom>
        </p:spPr>
        <p:txBody>
          <a:bodyPr wrap="square">
            <a:spAutoFit/>
          </a:bodyPr>
          <a:lstStyle/>
          <a:p>
            <a:pPr marL="285750" indent="-285750">
              <a:buFont typeface="Wingdings" panose="05000000000000000000" pitchFamily="2" charset="2"/>
              <a:buChar char="Ø"/>
            </a:pPr>
            <a:r>
              <a:rPr lang="it-IT" b="1" dirty="0"/>
              <a:t>Nel panorama dei drammi e preoccupazioni per l’uomo, il lavoro e la sua dignità fanno emergere sofferenze e timori per il futuro. Come la comunità ecclesiale si apre ad un’azione sociale e pastorale che salvaguardi questa dimensione così importante per le persone e le famiglie? </a:t>
            </a:r>
            <a:endParaRPr lang="it-IT" dirty="0"/>
          </a:p>
        </p:txBody>
      </p:sp>
    </p:spTree>
    <p:extLst>
      <p:ext uri="{BB962C8B-B14F-4D97-AF65-F5344CB8AC3E}">
        <p14:creationId xmlns:p14="http://schemas.microsoft.com/office/powerpoint/2010/main" val="30379112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73870" y="2249553"/>
            <a:ext cx="4007470" cy="1196402"/>
          </a:xfrm>
        </p:spPr>
        <p:txBody>
          <a:bodyPr>
            <a:normAutofit fontScale="92500" lnSpcReduction="20000"/>
          </a:bodyPr>
          <a:lstStyle/>
          <a:p>
            <a:r>
              <a:rPr lang="it-IT" sz="2000" b="1" dirty="0" smtClean="0"/>
              <a:t>Laicizzazione della scuola</a:t>
            </a:r>
          </a:p>
          <a:p>
            <a:r>
              <a:rPr lang="it-IT" sz="2000" b="1" dirty="0" smtClean="0"/>
              <a:t>Centri di ascolto nelle scuole: poco presenti e poco valorizzati</a:t>
            </a:r>
          </a:p>
          <a:p>
            <a:endParaRPr lang="it-IT" dirty="0" smtClean="0"/>
          </a:p>
          <a:p>
            <a:endParaRPr lang="it-IT" dirty="0"/>
          </a:p>
        </p:txBody>
      </p:sp>
      <p:pic>
        <p:nvPicPr>
          <p:cNvPr id="4" name="Immagine 3" descr="Risultati immagini per università"/>
          <p:cNvPicPr/>
          <p:nvPr/>
        </p:nvPicPr>
        <p:blipFill>
          <a:blip r:embed="rId3">
            <a:extLst>
              <a:ext uri="{28A0092B-C50C-407E-A947-70E740481C1C}">
                <a14:useLocalDpi xmlns:a14="http://schemas.microsoft.com/office/drawing/2010/main"/>
              </a:ext>
            </a:extLst>
          </a:blip>
          <a:srcRect/>
          <a:stretch>
            <a:fillRect/>
          </a:stretch>
        </p:blipFill>
        <p:spPr bwMode="auto">
          <a:xfrm rot="678676">
            <a:off x="5449064" y="3999983"/>
            <a:ext cx="3088640" cy="2054225"/>
          </a:xfrm>
          <a:prstGeom prst="rect">
            <a:avLst/>
          </a:prstGeom>
          <a:ln>
            <a:noFill/>
          </a:ln>
          <a:effectLst>
            <a:outerShdw blurRad="292100" dist="139700" dir="2700000" algn="tl" rotWithShape="0">
              <a:srgbClr val="333333">
                <a:alpha val="65000"/>
              </a:srgbClr>
            </a:outerShdw>
          </a:effectLst>
        </p:spPr>
      </p:pic>
      <p:sp>
        <p:nvSpPr>
          <p:cNvPr id="7" name="Titolo 1"/>
          <p:cNvSpPr>
            <a:spLocks noGrp="1"/>
          </p:cNvSpPr>
          <p:nvPr>
            <p:ph type="title"/>
          </p:nvPr>
        </p:nvSpPr>
        <p:spPr>
          <a:xfrm>
            <a:off x="2325381" y="327814"/>
            <a:ext cx="6347713" cy="1320800"/>
          </a:xfrm>
          <a:solidFill>
            <a:schemeClr val="accent1">
              <a:lumMod val="60000"/>
              <a:lumOff val="40000"/>
            </a:schemeClr>
          </a:solidFill>
        </p:spPr>
        <p:txBody>
          <a:bodyPr>
            <a:normAutofit/>
          </a:bodyPr>
          <a:lstStyle/>
          <a:p>
            <a:pPr algn="r"/>
            <a:r>
              <a:rPr lang="it-IT" sz="4000" b="1" dirty="0" smtClean="0">
                <a:solidFill>
                  <a:schemeClr val="tx2">
                    <a:lumMod val="50000"/>
                  </a:schemeClr>
                </a:solidFill>
                <a:latin typeface="David" panose="020E0502060401010101" pitchFamily="34" charset="-79"/>
                <a:cs typeface="David" panose="020E0502060401010101" pitchFamily="34" charset="-79"/>
              </a:rPr>
              <a:t>Primo annuncio – </a:t>
            </a:r>
            <a:br>
              <a:rPr lang="it-IT" sz="4000" b="1" dirty="0" smtClean="0">
                <a:solidFill>
                  <a:schemeClr val="tx2">
                    <a:lumMod val="50000"/>
                  </a:schemeClr>
                </a:solidFill>
                <a:latin typeface="David" panose="020E0502060401010101" pitchFamily="34" charset="-79"/>
                <a:cs typeface="David" panose="020E0502060401010101" pitchFamily="34" charset="-79"/>
              </a:rPr>
            </a:br>
            <a:r>
              <a:rPr lang="it-IT" sz="4000" b="1" dirty="0" smtClean="0">
                <a:solidFill>
                  <a:schemeClr val="tx2">
                    <a:lumMod val="50000"/>
                  </a:schemeClr>
                </a:solidFill>
                <a:latin typeface="David" panose="020E0502060401010101" pitchFamily="34" charset="-79"/>
                <a:cs typeface="David" panose="020E0502060401010101" pitchFamily="34" charset="-79"/>
              </a:rPr>
              <a:t>Sfida educativa</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pic>
        <p:nvPicPr>
          <p:cNvPr id="9" name="Picture 2" descr="C:\Users\Sandra\Desktop\LAVORI DI RACCOLTA\ICONE +\Particolari mosaici\04[2].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32185" y="25760"/>
            <a:ext cx="2139773" cy="2821994"/>
          </a:xfrm>
          <a:prstGeom prst="rect">
            <a:avLst/>
          </a:prstGeom>
          <a:ln>
            <a:noFill/>
          </a:ln>
          <a:effectLst>
            <a:outerShdw blurRad="292100" dist="139700" dir="2700000" algn="tl" rotWithShape="0">
              <a:srgbClr val="333333">
                <a:alpha val="65000"/>
              </a:srgbClr>
            </a:outerShdw>
          </a:effectLst>
        </p:spPr>
      </p:pic>
      <p:pic>
        <p:nvPicPr>
          <p:cNvPr id="5" name="Immagine 4" descr="http://www.lenuovemamme.it/wp-content/uploads/2015/01/adolescenti-e-scuola.jpg"/>
          <p:cNvPicPr/>
          <p:nvPr/>
        </p:nvPicPr>
        <p:blipFill>
          <a:blip r:embed="rId5" cstate="screen">
            <a:extLst>
              <a:ext uri="{28A0092B-C50C-407E-A947-70E740481C1C}">
                <a14:useLocalDpi xmlns:a14="http://schemas.microsoft.com/office/drawing/2010/main"/>
              </a:ext>
            </a:extLst>
          </a:blip>
          <a:srcRect/>
          <a:stretch>
            <a:fillRect/>
          </a:stretch>
        </p:blipFill>
        <p:spPr bwMode="auto">
          <a:xfrm rot="20763169">
            <a:off x="168892" y="590406"/>
            <a:ext cx="2936085" cy="1760567"/>
          </a:xfrm>
          <a:prstGeom prst="rect">
            <a:avLst/>
          </a:prstGeom>
          <a:ln>
            <a:noFill/>
          </a:ln>
          <a:effectLst>
            <a:outerShdw blurRad="292100" dist="139700" dir="2700000" algn="tl" rotWithShape="0">
              <a:srgbClr val="333333">
                <a:alpha val="65000"/>
              </a:srgbClr>
            </a:outerShdw>
          </a:effectLst>
        </p:spPr>
      </p:pic>
      <p:sp>
        <p:nvSpPr>
          <p:cNvPr id="8" name="Segnaposto contenuto 2"/>
          <p:cNvSpPr txBox="1">
            <a:spLocks/>
          </p:cNvSpPr>
          <p:nvPr/>
        </p:nvSpPr>
        <p:spPr>
          <a:xfrm>
            <a:off x="323528" y="3717032"/>
            <a:ext cx="491800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2000" b="1" dirty="0" smtClean="0">
                <a:solidFill>
                  <a:schemeClr val="tx1"/>
                </a:solidFill>
              </a:rPr>
              <a:t>Nel rapporto della Chiesa con l’Università è in crescita la richiesta di una presenza pastorale più incisiva da parte della Diocesi. </a:t>
            </a:r>
          </a:p>
          <a:p>
            <a:r>
              <a:rPr lang="it-IT" sz="2000" b="1" dirty="0" smtClean="0">
                <a:solidFill>
                  <a:schemeClr val="tx1"/>
                </a:solidFill>
              </a:rPr>
              <a:t>Gli insegnanti di religione dovrebbero essere espressione del territorio parrocchiale per favorire il dialogo e la sinergia con le famiglie. </a:t>
            </a:r>
          </a:p>
          <a:p>
            <a:endParaRPr lang="it-IT" dirty="0" smtClean="0"/>
          </a:p>
          <a:p>
            <a:endParaRPr lang="it-IT" dirty="0"/>
          </a:p>
        </p:txBody>
      </p:sp>
    </p:spTree>
    <p:extLst>
      <p:ext uri="{BB962C8B-B14F-4D97-AF65-F5344CB8AC3E}">
        <p14:creationId xmlns:p14="http://schemas.microsoft.com/office/powerpoint/2010/main" val="16188659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44600"/>
            <a:ext cx="4947368" cy="2312686"/>
          </a:xfrm>
        </p:spPr>
        <p:txBody>
          <a:bodyPr>
            <a:normAutofit/>
          </a:bodyPr>
          <a:lstStyle/>
          <a:p>
            <a:r>
              <a:rPr lang="it-IT" sz="2400" b="1" dirty="0">
                <a:solidFill>
                  <a:schemeClr val="tx1"/>
                </a:solidFill>
                <a:latin typeface="Adobe Garamond Pro" panose="02020502060506020403" pitchFamily="18" charset="0"/>
              </a:rPr>
              <a:t>L’alleanza educativa è il luogo prezioso dove tutte le varie componenti – scuola, famiglia, società e chiesa -  cercano di attuare autentici itinerari formativi integrali della persona. </a:t>
            </a:r>
            <a:endParaRPr lang="it-IT" sz="2400" b="1" dirty="0" smtClean="0">
              <a:solidFill>
                <a:schemeClr val="tx1"/>
              </a:solidFill>
              <a:latin typeface="Adobe Garamond Pro" panose="02020502060506020403" pitchFamily="18" charset="0"/>
            </a:endParaRPr>
          </a:p>
        </p:txBody>
      </p:sp>
      <p:sp>
        <p:nvSpPr>
          <p:cNvPr id="7" name="Titolo 1"/>
          <p:cNvSpPr>
            <a:spLocks noGrp="1"/>
          </p:cNvSpPr>
          <p:nvPr>
            <p:ph type="title"/>
          </p:nvPr>
        </p:nvSpPr>
        <p:spPr>
          <a:xfrm>
            <a:off x="395536" y="429323"/>
            <a:ext cx="6347713" cy="1320800"/>
          </a:xfrm>
          <a:solidFill>
            <a:schemeClr val="accent1">
              <a:lumMod val="60000"/>
              <a:lumOff val="40000"/>
            </a:schemeClr>
          </a:solidFill>
        </p:spPr>
        <p:txBody>
          <a:bodyPr>
            <a:normAutofit/>
          </a:bodyPr>
          <a:lstStyle/>
          <a:p>
            <a:r>
              <a:rPr lang="it-IT" sz="4800" b="1" dirty="0" smtClean="0">
                <a:solidFill>
                  <a:schemeClr val="accent5">
                    <a:lumMod val="75000"/>
                  </a:schemeClr>
                </a:solidFill>
                <a:effectLst>
                  <a:outerShdw blurRad="38100" dist="38100" dir="2700000" algn="tl">
                    <a:srgbClr val="000000">
                      <a:alpha val="43137"/>
                    </a:srgbClr>
                  </a:outerShdw>
                </a:effectLst>
              </a:rPr>
              <a:t>Prospettive…</a:t>
            </a:r>
            <a:endParaRPr lang="it-IT" sz="4800" b="1" dirty="0">
              <a:solidFill>
                <a:schemeClr val="accent5">
                  <a:lumMod val="75000"/>
                </a:schemeClr>
              </a:solidFill>
              <a:effectLst>
                <a:outerShdw blurRad="38100" dist="38100" dir="2700000" algn="tl">
                  <a:srgbClr val="000000">
                    <a:alpha val="43137"/>
                  </a:srgbClr>
                </a:outerShdw>
              </a:effectLst>
            </a:endParaRPr>
          </a:p>
        </p:txBody>
      </p:sp>
      <p:pic>
        <p:nvPicPr>
          <p:cNvPr id="4" name="Immagine 3" descr="http://www.giornaledelcilento.it/upload/unisa1.jpg"/>
          <p:cNvPicPr/>
          <p:nvPr/>
        </p:nvPicPr>
        <p:blipFill rotWithShape="1">
          <a:blip r:embed="rId3" cstate="screen">
            <a:extLst>
              <a:ext uri="{28A0092B-C50C-407E-A947-70E740481C1C}">
                <a14:useLocalDpi xmlns:a14="http://schemas.microsoft.com/office/drawing/2010/main"/>
              </a:ext>
            </a:extLst>
          </a:blip>
          <a:srcRect/>
          <a:stretch/>
        </p:blipFill>
        <p:spPr bwMode="auto">
          <a:xfrm rot="251982">
            <a:off x="5425118" y="1162234"/>
            <a:ext cx="3338245" cy="2367633"/>
          </a:xfrm>
          <a:prstGeom prst="rect">
            <a:avLst/>
          </a:prstGeom>
          <a:noFill/>
          <a:ln>
            <a:noFill/>
          </a:ln>
        </p:spPr>
      </p:pic>
      <p:sp>
        <p:nvSpPr>
          <p:cNvPr id="8" name="Segnaposto contenuto 2"/>
          <p:cNvSpPr txBox="1">
            <a:spLocks/>
          </p:cNvSpPr>
          <p:nvPr/>
        </p:nvSpPr>
        <p:spPr>
          <a:xfrm>
            <a:off x="1691680" y="4157286"/>
            <a:ext cx="5402561" cy="4697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2400" b="1" dirty="0" smtClean="0">
                <a:solidFill>
                  <a:schemeClr val="tx1"/>
                </a:solidFill>
                <a:latin typeface="Adobe Garamond Pro" panose="02020502060506020403" pitchFamily="18" charset="0"/>
              </a:rPr>
              <a:t>La presenza dell’Università nel nostro territorio esige una più marcata sensibilità pastorale verso il contesto culturale, in modo tale da incidere nella formazione delle future figure professionali e nell’educazione al bene comune. </a:t>
            </a:r>
          </a:p>
          <a:p>
            <a:endParaRPr lang="it-IT" dirty="0"/>
          </a:p>
        </p:txBody>
      </p:sp>
      <p:pic>
        <p:nvPicPr>
          <p:cNvPr id="9"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30641" y="4768620"/>
            <a:ext cx="633043" cy="571174"/>
          </a:xfrm>
          <a:prstGeom prst="rect">
            <a:avLst/>
          </a:prstGeom>
          <a:ln>
            <a:noFill/>
          </a:ln>
          <a:effectLst>
            <a:outerShdw blurRad="292100" dist="139700" dir="2700000" algn="tl" rotWithShape="0">
              <a:srgbClr val="333333">
                <a:alpha val="65000"/>
              </a:srgbClr>
            </a:outerShdw>
          </a:effectLst>
        </p:spPr>
      </p:pic>
      <p:pic>
        <p:nvPicPr>
          <p:cNvPr id="10" name="Picture 2" descr="C:\Users\Sandra\Desktop\LAVORI DI RACCOLTA\ICONE +\Particolari mosaici\04[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5547404" y="459847"/>
            <a:ext cx="704181" cy="571174"/>
          </a:xfrm>
          <a:prstGeom prst="rect">
            <a:avLst/>
          </a:prstGeom>
          <a:ln>
            <a:noFill/>
          </a:ln>
          <a:effectLst>
            <a:outerShdw blurRad="292100" dist="139700" dir="2700000" algn="tl" rotWithShape="0">
              <a:srgbClr val="333333">
                <a:alpha val="65000"/>
              </a:srgbClr>
            </a:outerShdw>
          </a:effectLst>
        </p:spPr>
      </p:pic>
      <p:pic>
        <p:nvPicPr>
          <p:cNvPr id="11"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75406" flipH="1">
            <a:off x="706112" y="5414765"/>
            <a:ext cx="633043" cy="571174"/>
          </a:xfrm>
          <a:prstGeom prst="rect">
            <a:avLst/>
          </a:prstGeom>
          <a:ln>
            <a:noFill/>
          </a:ln>
          <a:effectLst>
            <a:outerShdw blurRad="292100" dist="139700" dir="2700000" algn="tl" rotWithShape="0">
              <a:srgbClr val="333333">
                <a:alpha val="65000"/>
              </a:srgbClr>
            </a:outerShdw>
          </a:effectLst>
        </p:spPr>
      </p:pic>
      <p:pic>
        <p:nvPicPr>
          <p:cNvPr id="12"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259590" flipH="1">
            <a:off x="363150" y="6024214"/>
            <a:ext cx="633043" cy="571174"/>
          </a:xfrm>
          <a:prstGeom prst="rect">
            <a:avLst/>
          </a:prstGeom>
          <a:ln>
            <a:noFill/>
          </a:ln>
          <a:effectLst>
            <a:outerShdw blurRad="292100" dist="139700" dir="2700000" algn="tl" rotWithShape="0">
              <a:srgbClr val="333333">
                <a:alpha val="65000"/>
              </a:srgbClr>
            </a:outerShdw>
          </a:effectLst>
        </p:spPr>
      </p:pic>
      <p:pic>
        <p:nvPicPr>
          <p:cNvPr id="13"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834217" flipH="1">
            <a:off x="7918094" y="3904417"/>
            <a:ext cx="633043" cy="571174"/>
          </a:xfrm>
          <a:prstGeom prst="rect">
            <a:avLst/>
          </a:prstGeom>
          <a:ln>
            <a:noFill/>
          </a:ln>
          <a:effectLst>
            <a:outerShdw blurRad="292100" dist="139700" dir="2700000" algn="tl" rotWithShape="0">
              <a:srgbClr val="333333">
                <a:alpha val="65000"/>
              </a:srgbClr>
            </a:outerShdw>
          </a:effectLst>
        </p:spPr>
      </p:pic>
      <p:pic>
        <p:nvPicPr>
          <p:cNvPr id="14"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77631" flipH="1">
            <a:off x="5126880" y="899440"/>
            <a:ext cx="633043" cy="571174"/>
          </a:xfrm>
          <a:prstGeom prst="rect">
            <a:avLst/>
          </a:prstGeom>
          <a:ln>
            <a:noFill/>
          </a:ln>
          <a:effectLst>
            <a:outerShdw blurRad="292100" dist="139700" dir="2700000" algn="tl" rotWithShape="0">
              <a:srgbClr val="333333">
                <a:alpha val="65000"/>
              </a:srgbClr>
            </a:outerShdw>
          </a:effectLst>
        </p:spPr>
      </p:pic>
      <p:pic>
        <p:nvPicPr>
          <p:cNvPr id="15" name="Picture 2" descr="C:\Users\Sandra\Desktop\LAVORI DI RACCOLTA\ICONE +\Particolari mosaici\04[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000426" flipH="1">
            <a:off x="8212533" y="3239721"/>
            <a:ext cx="633043" cy="571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3252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4526" y="1844824"/>
            <a:ext cx="6347714" cy="1944216"/>
          </a:xfrm>
        </p:spPr>
        <p:txBody>
          <a:bodyPr>
            <a:normAutofit/>
          </a:bodyPr>
          <a:lstStyle/>
          <a:p>
            <a:r>
              <a:rPr lang="it-IT" sz="2000" b="1" dirty="0">
                <a:solidFill>
                  <a:schemeClr val="tx1"/>
                </a:solidFill>
              </a:rPr>
              <a:t>Le parrocchie fanno fatica a comunicare e progettare un intervento per il mondo </a:t>
            </a:r>
            <a:r>
              <a:rPr lang="it-IT" sz="2000" b="1" dirty="0" smtClean="0">
                <a:solidFill>
                  <a:schemeClr val="tx1"/>
                </a:solidFill>
              </a:rPr>
              <a:t>giovanile. </a:t>
            </a:r>
            <a:r>
              <a:rPr lang="it-IT" sz="2000" b="1" dirty="0">
                <a:solidFill>
                  <a:schemeClr val="tx1"/>
                </a:solidFill>
              </a:rPr>
              <a:t>Queste sono ancora legate a interventi occasionali e volontaristici che non sempre sono adeguati al complesso universo giovanile</a:t>
            </a:r>
            <a:r>
              <a:rPr lang="it-IT" sz="2000" b="1" dirty="0" smtClean="0">
                <a:solidFill>
                  <a:schemeClr val="tx1"/>
                </a:solidFill>
              </a:rPr>
              <a:t>.</a:t>
            </a:r>
          </a:p>
        </p:txBody>
      </p:sp>
      <p:pic>
        <p:nvPicPr>
          <p:cNvPr id="4" name="Immagine 3" descr="http://www.diocesi.concordia-pordenone.it/pordenone/allegati/562/ragazzi.jpg"/>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868143" y="2564904"/>
            <a:ext cx="3299257" cy="4293096"/>
          </a:xfrm>
          <a:prstGeom prst="rect">
            <a:avLst/>
          </a:prstGeom>
          <a:ln>
            <a:noFill/>
          </a:ln>
          <a:effectLst>
            <a:outerShdw blurRad="292100" dist="139700" dir="2700000" algn="tl" rotWithShape="0">
              <a:srgbClr val="333333">
                <a:alpha val="65000"/>
              </a:srgbClr>
            </a:outerShdw>
          </a:effectLst>
        </p:spPr>
      </p:pic>
      <p:sp>
        <p:nvSpPr>
          <p:cNvPr id="6" name="Titolo 1"/>
          <p:cNvSpPr>
            <a:spLocks noGrp="1"/>
          </p:cNvSpPr>
          <p:nvPr>
            <p:ph type="title"/>
          </p:nvPr>
        </p:nvSpPr>
        <p:spPr>
          <a:xfrm>
            <a:off x="384527" y="327815"/>
            <a:ext cx="6347713" cy="1320800"/>
          </a:xfrm>
          <a:solidFill>
            <a:schemeClr val="accent1">
              <a:lumMod val="60000"/>
              <a:lumOff val="40000"/>
            </a:schemeClr>
          </a:solidFill>
        </p:spPr>
        <p:txBody>
          <a:bodyPr>
            <a:normAutofit/>
          </a:bodyPr>
          <a:lstStyle/>
          <a:p>
            <a:r>
              <a:rPr lang="it-IT" sz="4000" b="1" dirty="0" smtClean="0">
                <a:solidFill>
                  <a:schemeClr val="tx2">
                    <a:lumMod val="50000"/>
                  </a:schemeClr>
                </a:solidFill>
                <a:latin typeface="David" panose="020E0502060401010101" pitchFamily="34" charset="-79"/>
                <a:cs typeface="David" panose="020E0502060401010101" pitchFamily="34" charset="-79"/>
              </a:rPr>
              <a:t>Primo annuncio - Giovani</a:t>
            </a:r>
            <a:endParaRPr lang="it-IT" sz="4000" b="1" dirty="0">
              <a:solidFill>
                <a:schemeClr val="tx2">
                  <a:lumMod val="50000"/>
                </a:schemeClr>
              </a:solidFill>
              <a:latin typeface="David" panose="020E0502060401010101" pitchFamily="34" charset="-79"/>
              <a:cs typeface="David" panose="020E0502060401010101" pitchFamily="34" charset="-79"/>
            </a:endParaRPr>
          </a:p>
        </p:txBody>
      </p:sp>
      <p:sp>
        <p:nvSpPr>
          <p:cNvPr id="7" name="Segnaposto contenuto 2"/>
          <p:cNvSpPr txBox="1">
            <a:spLocks/>
          </p:cNvSpPr>
          <p:nvPr/>
        </p:nvSpPr>
        <p:spPr>
          <a:xfrm>
            <a:off x="1480180" y="3573016"/>
            <a:ext cx="4387963" cy="13681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2000" b="1" dirty="0" smtClean="0">
                <a:solidFill>
                  <a:schemeClr val="tx1"/>
                </a:solidFill>
              </a:rPr>
              <a:t>La maggioranza dei giovani risulta ancora non raggiunta da un annuncio cristiano convincente e coinvolgente e duraturo.</a:t>
            </a:r>
          </a:p>
        </p:txBody>
      </p:sp>
      <p:sp>
        <p:nvSpPr>
          <p:cNvPr id="8" name="Segnaposto contenuto 2"/>
          <p:cNvSpPr txBox="1">
            <a:spLocks/>
          </p:cNvSpPr>
          <p:nvPr/>
        </p:nvSpPr>
        <p:spPr>
          <a:xfrm>
            <a:off x="369037" y="5301208"/>
            <a:ext cx="5483617"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2000" b="1" dirty="0" smtClean="0">
                <a:solidFill>
                  <a:schemeClr val="tx1"/>
                </a:solidFill>
              </a:rPr>
              <a:t>Spesso l’annuncio è affidato alla grazia di incontri personali. Il cammino di fede dei giovani si riduce spesso a forme pur valide di servizio ecclesiale.</a:t>
            </a:r>
            <a:endParaRPr lang="it-IT" sz="2000" b="1" dirty="0" smtClean="0"/>
          </a:p>
        </p:txBody>
      </p:sp>
    </p:spTree>
    <p:extLst>
      <p:ext uri="{BB962C8B-B14F-4D97-AF65-F5344CB8AC3E}">
        <p14:creationId xmlns:p14="http://schemas.microsoft.com/office/powerpoint/2010/main" val="15586219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7865" y="2102103"/>
            <a:ext cx="4394449" cy="1542922"/>
          </a:xfrm>
          <a:solidFill>
            <a:schemeClr val="accent1">
              <a:lumMod val="40000"/>
              <a:lumOff val="60000"/>
            </a:schemeClr>
          </a:solidFill>
        </p:spPr>
        <p:txBody>
          <a:bodyPr>
            <a:normAutofit/>
          </a:bodyPr>
          <a:lstStyle/>
          <a:p>
            <a:pPr algn="just"/>
            <a:r>
              <a:rPr lang="it-IT" b="1" dirty="0">
                <a:solidFill>
                  <a:schemeClr val="tx1"/>
                </a:solidFill>
              </a:rPr>
              <a:t>Come accompagnare i nostri giovani perché, nelle relazioni e nel servizio ecclesiale svolto, crescano nell’autentica vocazione cristiana e </a:t>
            </a:r>
            <a:r>
              <a:rPr lang="it-IT" b="1" dirty="0" smtClean="0">
                <a:solidFill>
                  <a:schemeClr val="tx1"/>
                </a:solidFill>
              </a:rPr>
              <a:t>quindi </a:t>
            </a:r>
            <a:r>
              <a:rPr lang="it-IT" b="1" dirty="0">
                <a:solidFill>
                  <a:schemeClr val="tx1"/>
                </a:solidFill>
              </a:rPr>
              <a:t>missionaria</a:t>
            </a:r>
            <a:r>
              <a:rPr lang="it-IT" b="1" dirty="0" smtClean="0">
                <a:solidFill>
                  <a:schemeClr val="tx1"/>
                </a:solidFill>
              </a:rPr>
              <a:t>?</a:t>
            </a:r>
          </a:p>
          <a:p>
            <a:pPr algn="just"/>
            <a:endParaRPr lang="it-IT" b="1" dirty="0" smtClean="0">
              <a:solidFill>
                <a:schemeClr val="tx1"/>
              </a:solidFill>
            </a:endParaRPr>
          </a:p>
        </p:txBody>
      </p:sp>
      <p:sp>
        <p:nvSpPr>
          <p:cNvPr id="5" name="Titolo 1"/>
          <p:cNvSpPr>
            <a:spLocks noGrp="1"/>
          </p:cNvSpPr>
          <p:nvPr>
            <p:ph type="title"/>
          </p:nvPr>
        </p:nvSpPr>
        <p:spPr>
          <a:xfrm>
            <a:off x="395536" y="429323"/>
            <a:ext cx="6347713" cy="1320800"/>
          </a:xfrm>
          <a:solidFill>
            <a:schemeClr val="accent1">
              <a:lumMod val="60000"/>
              <a:lumOff val="40000"/>
            </a:schemeClr>
          </a:solidFill>
        </p:spPr>
        <p:txBody>
          <a:bodyPr>
            <a:normAutofit/>
          </a:bodyPr>
          <a:lstStyle/>
          <a:p>
            <a:r>
              <a:rPr lang="it-IT" sz="4800" b="1" dirty="0" smtClean="0">
                <a:solidFill>
                  <a:schemeClr val="accent5">
                    <a:lumMod val="75000"/>
                  </a:schemeClr>
                </a:solidFill>
                <a:effectLst>
                  <a:outerShdw blurRad="38100" dist="38100" dir="2700000" algn="tl">
                    <a:srgbClr val="000000">
                      <a:alpha val="43137"/>
                    </a:srgbClr>
                  </a:outerShdw>
                </a:effectLst>
              </a:rPr>
              <a:t>Prospettive…</a:t>
            </a:r>
            <a:endParaRPr lang="it-IT" sz="4800" b="1" dirty="0">
              <a:solidFill>
                <a:schemeClr val="accent5">
                  <a:lumMod val="75000"/>
                </a:schemeClr>
              </a:solidFill>
              <a:effectLst>
                <a:outerShdw blurRad="38100" dist="38100" dir="2700000" algn="tl">
                  <a:srgbClr val="000000">
                    <a:alpha val="43137"/>
                  </a:srgbClr>
                </a:outerShdw>
              </a:effectLst>
            </a:endParaRPr>
          </a:p>
        </p:txBody>
      </p:sp>
      <p:pic>
        <p:nvPicPr>
          <p:cNvPr id="6" name="Immagine 5" descr="http://www.patavium.net/wp-content/uploads/case-in-autogestione-camposcuola.jpg"/>
          <p:cNvPicPr/>
          <p:nvPr/>
        </p:nvPicPr>
        <p:blipFill rotWithShape="1">
          <a:blip r:embed="rId3" cstate="screen">
            <a:extLst>
              <a:ext uri="{28A0092B-C50C-407E-A947-70E740481C1C}">
                <a14:useLocalDpi xmlns:a14="http://schemas.microsoft.com/office/drawing/2010/main"/>
              </a:ext>
            </a:extLst>
          </a:blip>
          <a:srcRect/>
          <a:stretch/>
        </p:blipFill>
        <p:spPr bwMode="auto">
          <a:xfrm rot="780301">
            <a:off x="5496262" y="429322"/>
            <a:ext cx="3396218" cy="2351605"/>
          </a:xfrm>
          <a:prstGeom prst="rect">
            <a:avLst/>
          </a:prstGeom>
          <a:ln>
            <a:noFill/>
          </a:ln>
          <a:effectLst>
            <a:outerShdw blurRad="292100" dist="139700" dir="2700000" algn="tl" rotWithShape="0">
              <a:srgbClr val="333333">
                <a:alpha val="65000"/>
              </a:srgbClr>
            </a:outerShdw>
          </a:effectLst>
        </p:spPr>
      </p:pic>
      <p:sp>
        <p:nvSpPr>
          <p:cNvPr id="10" name="Segnaposto contenuto 2"/>
          <p:cNvSpPr txBox="1">
            <a:spLocks/>
          </p:cNvSpPr>
          <p:nvPr/>
        </p:nvSpPr>
        <p:spPr>
          <a:xfrm rot="21264144">
            <a:off x="387864" y="3956090"/>
            <a:ext cx="4394449" cy="2599668"/>
          </a:xfrm>
          <a:prstGeom prst="rect">
            <a:avLst/>
          </a:prstGeom>
          <a:solidFill>
            <a:schemeClr val="accent1">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b="1" dirty="0" smtClean="0">
                <a:solidFill>
                  <a:schemeClr val="tx1"/>
                </a:solidFill>
              </a:rPr>
              <a:t>Sinodo dei giovani: </a:t>
            </a:r>
          </a:p>
          <a:p>
            <a:pPr marL="0" indent="0">
              <a:buNone/>
            </a:pPr>
            <a:r>
              <a:rPr lang="it-IT" b="1" dirty="0" smtClean="0">
                <a:solidFill>
                  <a:schemeClr val="tx1"/>
                </a:solidFill>
              </a:rPr>
              <a:t>potrebbe essere un’occasione provvidenziale per coinvolgerli maggiormente, sdoganando la pastorale giovanile da modalità tradizionaliste per farla diventare sempre più campo di formazione alla vita</a:t>
            </a:r>
            <a:endParaRPr lang="it-IT" dirty="0" smtClean="0">
              <a:solidFill>
                <a:schemeClr val="tx1"/>
              </a:solidFill>
            </a:endParaRPr>
          </a:p>
          <a:p>
            <a:pPr algn="just"/>
            <a:endParaRPr lang="it-IT" b="1" dirty="0" smtClean="0">
              <a:solidFill>
                <a:schemeClr val="tx1"/>
              </a:solidFill>
            </a:endParaRPr>
          </a:p>
        </p:txBody>
      </p:sp>
      <p:sp>
        <p:nvSpPr>
          <p:cNvPr id="9" name="Segnaposto contenuto 2"/>
          <p:cNvSpPr txBox="1">
            <a:spLocks/>
          </p:cNvSpPr>
          <p:nvPr/>
        </p:nvSpPr>
        <p:spPr>
          <a:xfrm>
            <a:off x="5297845" y="3484884"/>
            <a:ext cx="3242321" cy="2526739"/>
          </a:xfrm>
          <a:prstGeom prst="rect">
            <a:avLst/>
          </a:prstGeom>
          <a:solidFill>
            <a:schemeClr val="accent1">
              <a:lumMod val="40000"/>
              <a:lumOff val="6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900" dirty="0" smtClean="0">
                <a:solidFill>
                  <a:schemeClr val="tx1"/>
                </a:solidFill>
              </a:rPr>
              <a:t>Le associazioni, i movimenti e l’oratorio restano ancora i principali luoghi di aggregazione dei giovani. Cos’altro si può fare?</a:t>
            </a:r>
          </a:p>
          <a:p>
            <a:pPr algn="just"/>
            <a:endParaRPr lang="it-IT" b="1" dirty="0" smtClean="0">
              <a:solidFill>
                <a:schemeClr val="tx1"/>
              </a:solidFill>
            </a:endParaRPr>
          </a:p>
        </p:txBody>
      </p:sp>
    </p:spTree>
    <p:extLst>
      <p:ext uri="{BB962C8B-B14F-4D97-AF65-F5344CB8AC3E}">
        <p14:creationId xmlns:p14="http://schemas.microsoft.com/office/powerpoint/2010/main" val="6566086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211684"/>
            <a:ext cx="4689568" cy="1320800"/>
          </a:xfrm>
        </p:spPr>
        <p:txBody>
          <a:bodyPr>
            <a:noAutofit/>
          </a:bodyPr>
          <a:lstStyle/>
          <a:p>
            <a:pPr algn="r"/>
            <a:r>
              <a:rPr lang="it-IT" sz="2800" b="1" dirty="0" smtClean="0">
                <a:solidFill>
                  <a:srgbClr val="C00000"/>
                </a:solidFill>
                <a:effectLst>
                  <a:outerShdw blurRad="38100" dist="38100" dir="2700000" algn="tl">
                    <a:srgbClr val="000000">
                      <a:alpha val="43137"/>
                    </a:srgbClr>
                  </a:outerShdw>
                </a:effectLst>
              </a:rPr>
              <a:t>PRIORITA’ DIOCESANE INDIVIDUATE</a:t>
            </a:r>
            <a:endParaRPr lang="it-IT" sz="2800"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3039525" y="4620487"/>
            <a:ext cx="6016479" cy="1950364"/>
          </a:xfrm>
          <a:solidFill>
            <a:schemeClr val="accent1">
              <a:lumMod val="40000"/>
              <a:lumOff val="60000"/>
            </a:schemeClr>
          </a:solidFill>
          <a:effectLst>
            <a:outerShdw blurRad="50800" dist="38100" dir="2700000" algn="tl" rotWithShape="0">
              <a:prstClr val="black">
                <a:alpha val="40000"/>
              </a:prstClr>
            </a:outerShdw>
          </a:effectLst>
        </p:spPr>
        <p:txBody>
          <a:bodyPr>
            <a:normAutofit lnSpcReduction="10000"/>
          </a:bodyPr>
          <a:lstStyle/>
          <a:p>
            <a:pPr marL="0" lvl="0" indent="0">
              <a:buNone/>
            </a:pPr>
            <a:r>
              <a:rPr lang="it-IT" sz="2800" b="1" dirty="0" smtClean="0">
                <a:solidFill>
                  <a:schemeClr val="accent5">
                    <a:lumMod val="50000"/>
                  </a:schemeClr>
                </a:solidFill>
              </a:rPr>
              <a:t>Indirizzare </a:t>
            </a:r>
            <a:r>
              <a:rPr lang="it-IT" sz="2800" b="1" dirty="0">
                <a:solidFill>
                  <a:schemeClr val="accent5">
                    <a:lumMod val="50000"/>
                  </a:schemeClr>
                </a:solidFill>
              </a:rPr>
              <a:t>la missione a tutti</a:t>
            </a:r>
            <a:r>
              <a:rPr lang="it-IT" dirty="0">
                <a:solidFill>
                  <a:schemeClr val="tx1"/>
                </a:solidFill>
              </a:rPr>
              <a:t>, </a:t>
            </a:r>
            <a:endParaRPr lang="it-IT" dirty="0" smtClean="0">
              <a:solidFill>
                <a:schemeClr val="tx1"/>
              </a:solidFill>
            </a:endParaRPr>
          </a:p>
          <a:p>
            <a:pPr marL="0" lvl="0" indent="0">
              <a:buNone/>
            </a:pPr>
            <a:r>
              <a:rPr lang="it-IT" dirty="0" smtClean="0">
                <a:solidFill>
                  <a:schemeClr val="tx1"/>
                </a:solidFill>
              </a:rPr>
              <a:t>nessuno </a:t>
            </a:r>
            <a:r>
              <a:rPr lang="it-IT" dirty="0">
                <a:solidFill>
                  <a:schemeClr val="tx1"/>
                </a:solidFill>
              </a:rPr>
              <a:t>escluso, per comunicare la gioia del Vangelo, ovvero uscire fuori dai nostri perimetri troppo angusti per spingerci fin dove il Risorto si manifesta nei bisogni, nei problemi, nelle attese e nelle speranze dell’uomo di oggi</a:t>
            </a:r>
            <a:r>
              <a:rPr lang="it-IT" dirty="0" smtClean="0">
                <a:solidFill>
                  <a:schemeClr val="tx1"/>
                </a:solidFill>
              </a:rPr>
              <a:t>.</a:t>
            </a:r>
            <a:endParaRPr lang="it-IT" dirty="0">
              <a:solidFill>
                <a:schemeClr val="tx1"/>
              </a:solidFill>
            </a:endParaRPr>
          </a:p>
        </p:txBody>
      </p:sp>
      <p:pic>
        <p:nvPicPr>
          <p:cNvPr id="4" name="Immagin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1311961">
            <a:off x="7130176" y="273544"/>
            <a:ext cx="1769813" cy="2554426"/>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4">
            <a:clrChange>
              <a:clrFrom>
                <a:srgbClr val="FFFFFF"/>
              </a:clrFrom>
              <a:clrTo>
                <a:srgbClr val="FFFFFF">
                  <a:alpha val="0"/>
                </a:srgbClr>
              </a:clrTo>
            </a:clrChange>
          </a:blip>
          <a:stretch>
            <a:fillRect/>
          </a:stretch>
        </p:blipFill>
        <p:spPr>
          <a:xfrm rot="20977129">
            <a:off x="314020" y="64361"/>
            <a:ext cx="2883459" cy="2936245"/>
          </a:xfrm>
          <a:prstGeom prst="rect">
            <a:avLst/>
          </a:prstGeom>
        </p:spPr>
      </p:pic>
      <p:sp>
        <p:nvSpPr>
          <p:cNvPr id="6" name="Rettangolo 5"/>
          <p:cNvSpPr/>
          <p:nvPr/>
        </p:nvSpPr>
        <p:spPr>
          <a:xfrm>
            <a:off x="3550151" y="1575368"/>
            <a:ext cx="3321416" cy="2616101"/>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p>
            <a:pPr lvl="0"/>
            <a:r>
              <a:rPr lang="it-IT" sz="2800" b="1" dirty="0">
                <a:solidFill>
                  <a:schemeClr val="accent5">
                    <a:lumMod val="50000"/>
                  </a:schemeClr>
                </a:solidFill>
              </a:rPr>
              <a:t>Crescere nella </a:t>
            </a:r>
            <a:r>
              <a:rPr lang="it-IT" sz="2800" b="1" dirty="0" err="1">
                <a:solidFill>
                  <a:schemeClr val="accent5">
                    <a:lumMod val="50000"/>
                  </a:schemeClr>
                </a:solidFill>
              </a:rPr>
              <a:t>sinodalità</a:t>
            </a:r>
            <a:r>
              <a:rPr lang="it-IT" sz="2800" b="1" dirty="0">
                <a:solidFill>
                  <a:schemeClr val="accent5">
                    <a:lumMod val="50000"/>
                  </a:schemeClr>
                </a:solidFill>
              </a:rPr>
              <a:t>, </a:t>
            </a:r>
            <a:r>
              <a:rPr lang="it-IT" dirty="0"/>
              <a:t>ovvero trasformare le nostre parrocchie in laboratori pastorali vivificati, alimentati e costantemente spinti dallo Spirito alla conversione e all’attenzione verso </a:t>
            </a:r>
            <a:r>
              <a:rPr lang="it-IT" dirty="0" smtClean="0"/>
              <a:t>l’altro</a:t>
            </a:r>
            <a:endParaRPr lang="it-IT" dirty="0"/>
          </a:p>
        </p:txBody>
      </p:sp>
      <p:sp>
        <p:nvSpPr>
          <p:cNvPr id="7" name="Rettangolo 6"/>
          <p:cNvSpPr/>
          <p:nvPr/>
        </p:nvSpPr>
        <p:spPr>
          <a:xfrm rot="21149213">
            <a:off x="251520" y="3381333"/>
            <a:ext cx="2262858" cy="3046988"/>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spAutoFit/>
          </a:bodyPr>
          <a:lstStyle/>
          <a:p>
            <a:pPr lvl="0"/>
            <a:r>
              <a:rPr lang="it-IT" sz="2800" dirty="0">
                <a:solidFill>
                  <a:schemeClr val="accent5">
                    <a:lumMod val="50000"/>
                  </a:schemeClr>
                </a:solidFill>
              </a:rPr>
              <a:t>Operare una</a:t>
            </a:r>
            <a:r>
              <a:rPr lang="it-IT" sz="2800" b="1" dirty="0">
                <a:solidFill>
                  <a:schemeClr val="accent5">
                    <a:lumMod val="50000"/>
                  </a:schemeClr>
                </a:solidFill>
              </a:rPr>
              <a:t> conversione</a:t>
            </a:r>
            <a:r>
              <a:rPr lang="it-IT" sz="2800" dirty="0">
                <a:solidFill>
                  <a:schemeClr val="accent5">
                    <a:lumMod val="50000"/>
                  </a:schemeClr>
                </a:solidFill>
              </a:rPr>
              <a:t> pastorale </a:t>
            </a:r>
            <a:r>
              <a:rPr lang="it-IT" dirty="0"/>
              <a:t>di Curia, Foranie e Parrocchie e Aggregazioni Laicali, abbandonare </a:t>
            </a:r>
            <a:r>
              <a:rPr lang="it-IT" dirty="0" smtClean="0"/>
              <a:t>l’autoreferenzialità</a:t>
            </a:r>
            <a:endParaRPr lang="it-IT" dirty="0"/>
          </a:p>
        </p:txBody>
      </p:sp>
    </p:spTree>
    <p:extLst>
      <p:ext uri="{BB962C8B-B14F-4D97-AF65-F5344CB8AC3E}">
        <p14:creationId xmlns:p14="http://schemas.microsoft.com/office/powerpoint/2010/main" val="23924969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6347713" cy="1320800"/>
          </a:xfrm>
        </p:spPr>
        <p:txBody>
          <a:bodyPr/>
          <a:lstStyle/>
          <a:p>
            <a:r>
              <a:rPr lang="it-IT" b="1" dirty="0" smtClean="0">
                <a:solidFill>
                  <a:sysClr val="windowText" lastClr="000000"/>
                </a:solidFill>
              </a:rPr>
              <a:t>Anche noi esploratori </a:t>
            </a:r>
            <a:br>
              <a:rPr lang="it-IT" b="1" dirty="0" smtClean="0">
                <a:solidFill>
                  <a:sysClr val="windowText" lastClr="000000"/>
                </a:solidFill>
              </a:rPr>
            </a:br>
            <a:r>
              <a:rPr lang="it-IT" b="1" dirty="0" smtClean="0">
                <a:solidFill>
                  <a:sysClr val="windowText" lastClr="000000"/>
                </a:solidFill>
              </a:rPr>
              <a:t>nella terra promessa  …</a:t>
            </a:r>
            <a:endParaRPr lang="it-IT" b="1" dirty="0">
              <a:solidFill>
                <a:sysClr val="windowText" lastClr="000000"/>
              </a:solidFill>
            </a:endParaRPr>
          </a:p>
        </p:txBody>
      </p:sp>
      <p:sp>
        <p:nvSpPr>
          <p:cNvPr id="3" name="Segnaposto contenuto 2"/>
          <p:cNvSpPr>
            <a:spLocks noGrp="1"/>
          </p:cNvSpPr>
          <p:nvPr>
            <p:ph idx="1"/>
          </p:nvPr>
        </p:nvSpPr>
        <p:spPr>
          <a:xfrm>
            <a:off x="395536" y="2060848"/>
            <a:ext cx="4032448" cy="4499878"/>
          </a:xfrm>
        </p:spPr>
        <p:txBody>
          <a:bodyPr>
            <a:normAutofit/>
          </a:bodyPr>
          <a:lstStyle/>
          <a:p>
            <a:r>
              <a:rPr lang="it-IT" dirty="0" smtClean="0"/>
              <a:t>Affinché possiamo </a:t>
            </a:r>
            <a:r>
              <a:rPr lang="it-IT" dirty="0" smtClean="0">
                <a:solidFill>
                  <a:schemeClr val="tx1"/>
                </a:solidFill>
              </a:rPr>
              <a:t>vincere </a:t>
            </a:r>
            <a:r>
              <a:rPr lang="it-IT" dirty="0">
                <a:solidFill>
                  <a:schemeClr val="tx1"/>
                </a:solidFill>
              </a:rPr>
              <a:t>la paura di inoltrarci nei nuovi territori dell’esistenza </a:t>
            </a:r>
            <a:r>
              <a:rPr lang="it-IT" dirty="0" smtClean="0">
                <a:solidFill>
                  <a:schemeClr val="tx1"/>
                </a:solidFill>
              </a:rPr>
              <a:t>umana</a:t>
            </a:r>
          </a:p>
          <a:p>
            <a:pPr marL="0" indent="0">
              <a:buNone/>
            </a:pPr>
            <a:r>
              <a:rPr lang="it-IT" sz="800" dirty="0" smtClean="0">
                <a:solidFill>
                  <a:schemeClr val="tx1"/>
                </a:solidFill>
              </a:rPr>
              <a:t>  </a:t>
            </a:r>
          </a:p>
          <a:p>
            <a:r>
              <a:rPr lang="it-IT" dirty="0">
                <a:solidFill>
                  <a:schemeClr val="tx1"/>
                </a:solidFill>
              </a:rPr>
              <a:t>È un’esperienza esaltante quella del camminare ed esplorare più che il possedere delle </a:t>
            </a:r>
            <a:r>
              <a:rPr lang="it-IT" dirty="0" smtClean="0">
                <a:solidFill>
                  <a:schemeClr val="tx1"/>
                </a:solidFill>
              </a:rPr>
              <a:t>certezze</a:t>
            </a:r>
          </a:p>
          <a:p>
            <a:pPr marL="0" indent="0">
              <a:buNone/>
            </a:pPr>
            <a:r>
              <a:rPr lang="it-IT" sz="800" dirty="0">
                <a:solidFill>
                  <a:schemeClr val="tx1"/>
                </a:solidFill>
              </a:rPr>
              <a:t> </a:t>
            </a:r>
            <a:r>
              <a:rPr lang="it-IT" sz="800" dirty="0" smtClean="0">
                <a:solidFill>
                  <a:schemeClr val="tx1"/>
                </a:solidFill>
              </a:rPr>
              <a:t>  </a:t>
            </a:r>
            <a:endParaRPr lang="it-IT" sz="900" dirty="0"/>
          </a:p>
          <a:p>
            <a:r>
              <a:rPr lang="it-IT" dirty="0" smtClean="0">
                <a:solidFill>
                  <a:schemeClr val="tx1"/>
                </a:solidFill>
              </a:rPr>
              <a:t>Consegnare </a:t>
            </a:r>
            <a:r>
              <a:rPr lang="it-IT" dirty="0">
                <a:solidFill>
                  <a:schemeClr val="tx1"/>
                </a:solidFill>
              </a:rPr>
              <a:t>al popolo non la ricchezza e la definitività di una conquista, ma piuttosto il profumo di una sorpresa più grande che attende tutto il popolo di Dio in </a:t>
            </a:r>
            <a:r>
              <a:rPr lang="it-IT" dirty="0" smtClean="0">
                <a:solidFill>
                  <a:schemeClr val="tx1"/>
                </a:solidFill>
              </a:rPr>
              <a:t>cammino</a:t>
            </a:r>
          </a:p>
        </p:txBody>
      </p:sp>
      <p:pic>
        <p:nvPicPr>
          <p:cNvPr id="6" name="Picture 2" descr="C:\Users\Sandra\Desktop\LAVORI DI RACCOLTA\ICONE +\Particolari mosaici\0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8577" y="562248"/>
            <a:ext cx="2586226" cy="1930648"/>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15709">
            <a:off x="5638604" y="1929266"/>
            <a:ext cx="3566111" cy="2147912"/>
          </a:xfrm>
          <a:prstGeom prst="rect">
            <a:avLst/>
          </a:prstGeom>
        </p:spPr>
      </p:pic>
      <p:pic>
        <p:nvPicPr>
          <p:cNvPr id="7" name="Picture 2" descr="C:\Users\Sandra\Desktop\LAVORI DI RACCOLTA\ICONE +\Particolari mosaici\04[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927445">
            <a:off x="6630845" y="4785869"/>
            <a:ext cx="1763742" cy="1316654"/>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57363" y="3356992"/>
            <a:ext cx="2664296" cy="3203734"/>
          </a:xfrm>
          <a:prstGeom prst="rect">
            <a:avLst/>
          </a:prstGeom>
        </p:spPr>
      </p:pic>
      <p:pic>
        <p:nvPicPr>
          <p:cNvPr id="8" name="Picture 2" descr="C:\Users\Sandra\Desktop\LAVORI DI RACCOLTA\ICONE +\Particolari mosaici\04[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0927445">
            <a:off x="4018229" y="5749861"/>
            <a:ext cx="1262567" cy="942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570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rot="853904">
            <a:off x="5119880" y="914326"/>
            <a:ext cx="3716656" cy="2579702"/>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5">
            <a:clrChange>
              <a:clrFrom>
                <a:srgbClr val="FFFFFF"/>
              </a:clrFrom>
              <a:clrTo>
                <a:srgbClr val="FFFFFF">
                  <a:alpha val="0"/>
                </a:srgbClr>
              </a:clrTo>
            </a:clrChange>
          </a:blip>
          <a:stretch>
            <a:fillRect/>
          </a:stretch>
        </p:blipFill>
        <p:spPr>
          <a:xfrm rot="20314443">
            <a:off x="-158077" y="667267"/>
            <a:ext cx="2845851" cy="2897949"/>
          </a:xfrm>
          <a:prstGeom prst="rect">
            <a:avLst/>
          </a:prstGeom>
        </p:spPr>
      </p:pic>
      <p:sp>
        <p:nvSpPr>
          <p:cNvPr id="3" name="Rettangolo 2"/>
          <p:cNvSpPr/>
          <p:nvPr/>
        </p:nvSpPr>
        <p:spPr>
          <a:xfrm>
            <a:off x="1763688" y="225060"/>
            <a:ext cx="3096123" cy="2677656"/>
          </a:xfrm>
          <a:prstGeom prst="rect">
            <a:avLst/>
          </a:prstGeom>
          <a:noFill/>
        </p:spPr>
        <p:txBody>
          <a:bodyPr wrap="square" lIns="91440" tIns="45720" rIns="91440" bIns="45720">
            <a:spAutoFit/>
          </a:bodyPr>
          <a:lstStyle/>
          <a:p>
            <a:pPr algn="r"/>
            <a:r>
              <a:rPr lang="it-IT" sz="5400" b="1" dirty="0" smtClean="0">
                <a:ln w="9525">
                  <a:solidFill>
                    <a:schemeClr val="accent2">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Per una </a:t>
            </a:r>
          </a:p>
          <a:p>
            <a:pPr algn="r"/>
            <a:r>
              <a:rPr lang="it-IT" sz="5400" b="1" dirty="0" smtClean="0">
                <a:ln w="9525">
                  <a:solidFill>
                    <a:schemeClr val="accent2">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Chiesa </a:t>
            </a:r>
          </a:p>
          <a:p>
            <a:pPr algn="r"/>
            <a:endParaRPr lang="it-IT"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ttangolo 6"/>
          <p:cNvSpPr/>
          <p:nvPr/>
        </p:nvSpPr>
        <p:spPr>
          <a:xfrm>
            <a:off x="344607" y="3594085"/>
            <a:ext cx="5525743" cy="523220"/>
          </a:xfrm>
          <a:prstGeom prst="rect">
            <a:avLst/>
          </a:prstGeom>
        </p:spPr>
        <p:txBody>
          <a:bodyPr wrap="none">
            <a:spAutoFit/>
          </a:bodyPr>
          <a:lstStyle/>
          <a:p>
            <a:pPr lvl="0" algn="just" eaLnBrk="0" fontAlgn="base" hangingPunct="0">
              <a:spcBef>
                <a:spcPct val="0"/>
              </a:spcBef>
              <a:spcAft>
                <a:spcPct val="0"/>
              </a:spcAft>
            </a:pPr>
            <a:r>
              <a:rPr lang="it-IT" altLang="it-IT" sz="2800" b="1" dirty="0" smtClean="0">
                <a:latin typeface="Times New Roman" panose="02020603050405020304" pitchFamily="18" charset="0"/>
                <a:ea typeface="Calibri" panose="020F0502020204030204" pitchFamily="34" charset="0"/>
                <a:cs typeface="Times New Roman" panose="02020603050405020304" pitchFamily="18" charset="0"/>
              </a:rPr>
              <a:t> … che </a:t>
            </a:r>
            <a:r>
              <a:rPr lang="it-IT" altLang="it-IT" sz="2800" b="1" dirty="0">
                <a:latin typeface="Times New Roman" panose="02020603050405020304" pitchFamily="18" charset="0"/>
                <a:ea typeface="Calibri" panose="020F0502020204030204" pitchFamily="34" charset="0"/>
                <a:cs typeface="Times New Roman" panose="02020603050405020304" pitchFamily="18" charset="0"/>
              </a:rPr>
              <a:t>non resta chiusa nel recinto</a:t>
            </a:r>
          </a:p>
        </p:txBody>
      </p:sp>
      <p:sp>
        <p:nvSpPr>
          <p:cNvPr id="8" name="Rettangolo 7"/>
          <p:cNvSpPr/>
          <p:nvPr/>
        </p:nvSpPr>
        <p:spPr>
          <a:xfrm>
            <a:off x="1043608" y="4375253"/>
            <a:ext cx="6624736" cy="954107"/>
          </a:xfrm>
          <a:prstGeom prst="rect">
            <a:avLst/>
          </a:prstGeom>
        </p:spPr>
        <p:txBody>
          <a:bodyPr wrap="square">
            <a:spAutoFit/>
          </a:bodyPr>
          <a:lstStyle/>
          <a:p>
            <a:pPr lvl="0" algn="just" eaLnBrk="0" fontAlgn="base" hangingPunct="0">
              <a:spcBef>
                <a:spcPct val="0"/>
              </a:spcBef>
              <a:spcAft>
                <a:spcPct val="0"/>
              </a:spcAft>
            </a:pPr>
            <a:r>
              <a:rPr lang="it-IT" altLang="it-IT" sz="2800" b="1" dirty="0" smtClean="0">
                <a:latin typeface="Times New Roman" panose="02020603050405020304" pitchFamily="18" charset="0"/>
                <a:ea typeface="Calibri" panose="020F0502020204030204" pitchFamily="34" charset="0"/>
                <a:cs typeface="Times New Roman" panose="02020603050405020304" pitchFamily="18" charset="0"/>
              </a:rPr>
              <a:t>… che </a:t>
            </a:r>
            <a:r>
              <a:rPr lang="it-IT" altLang="it-IT" sz="2800" b="1" dirty="0">
                <a:latin typeface="Times New Roman" panose="02020603050405020304" pitchFamily="18" charset="0"/>
                <a:ea typeface="Calibri" panose="020F0502020204030204" pitchFamily="34" charset="0"/>
                <a:cs typeface="Times New Roman" panose="02020603050405020304" pitchFamily="18" charset="0"/>
              </a:rPr>
              <a:t>usa tutti i mezzi per sanare i mali che affliggono l’uomo</a:t>
            </a:r>
          </a:p>
        </p:txBody>
      </p:sp>
      <p:sp>
        <p:nvSpPr>
          <p:cNvPr id="9" name="Rettangolo 8"/>
          <p:cNvSpPr/>
          <p:nvPr/>
        </p:nvSpPr>
        <p:spPr>
          <a:xfrm>
            <a:off x="2084514" y="5570791"/>
            <a:ext cx="6821280" cy="954107"/>
          </a:xfrm>
          <a:prstGeom prst="rect">
            <a:avLst/>
          </a:prstGeom>
        </p:spPr>
        <p:txBody>
          <a:bodyPr wrap="square">
            <a:spAutoFit/>
          </a:bodyPr>
          <a:lstStyle/>
          <a:p>
            <a:pPr lvl="0" algn="just" eaLnBrk="0" fontAlgn="base" hangingPunct="0">
              <a:spcBef>
                <a:spcPct val="0"/>
              </a:spcBef>
              <a:spcAft>
                <a:spcPct val="0"/>
              </a:spcAft>
            </a:pPr>
            <a:r>
              <a:rPr lang="it-IT" altLang="it-IT" sz="2800" b="1" dirty="0" smtClean="0">
                <a:latin typeface="Times New Roman" panose="02020603050405020304" pitchFamily="18" charset="0"/>
                <a:ea typeface="Calibri" panose="020F0502020204030204" pitchFamily="34" charset="0"/>
                <a:cs typeface="Times New Roman" panose="02020603050405020304" pitchFamily="18" charset="0"/>
              </a:rPr>
              <a:t>… che </a:t>
            </a:r>
            <a:r>
              <a:rPr lang="it-IT" altLang="it-IT" sz="2800" b="1" dirty="0">
                <a:latin typeface="Times New Roman" panose="02020603050405020304" pitchFamily="18" charset="0"/>
                <a:ea typeface="Calibri" panose="020F0502020204030204" pitchFamily="34" charset="0"/>
                <a:cs typeface="Times New Roman" panose="02020603050405020304" pitchFamily="18" charset="0"/>
              </a:rPr>
              <a:t>mostra con chiarezza e coraggio </a:t>
            </a:r>
            <a:endParaRPr lang="it-IT" altLang="it-IT"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it-IT" altLang="it-IT"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it-IT" altLang="it-IT" sz="2800" b="1" i="1" dirty="0">
                <a:latin typeface="Times New Roman" panose="02020603050405020304" pitchFamily="18" charset="0"/>
                <a:ea typeface="Calibri" panose="020F0502020204030204" pitchFamily="34" charset="0"/>
                <a:cs typeface="Times New Roman" panose="02020603050405020304" pitchFamily="18" charset="0"/>
              </a:rPr>
              <a:t>il luogo dove è Gesù</a:t>
            </a:r>
            <a:r>
              <a:rPr lang="it-IT" altLang="it-IT" sz="2800" b="1" dirty="0">
                <a:latin typeface="Times New Roman" panose="02020603050405020304" pitchFamily="18" charset="0"/>
                <a:ea typeface="Calibri" panose="020F0502020204030204" pitchFamily="34" charset="0"/>
                <a:cs typeface="Times New Roman" panose="02020603050405020304" pitchFamily="18" charset="0"/>
              </a:rPr>
              <a:t>”</a:t>
            </a:r>
            <a:endParaRPr lang="it-IT" sz="2800" b="1" dirty="0"/>
          </a:p>
        </p:txBody>
      </p:sp>
    </p:spTree>
    <p:extLst>
      <p:ext uri="{BB962C8B-B14F-4D97-AF65-F5344CB8AC3E}">
        <p14:creationId xmlns:p14="http://schemas.microsoft.com/office/powerpoint/2010/main" val="1879804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brightnessContrast bright="2000"/>
                    </a14:imgEffect>
                  </a14:imgLayer>
                </a14:imgProps>
              </a:ext>
              <a:ext uri="{28A0092B-C50C-407E-A947-70E740481C1C}">
                <a14:useLocalDpi xmlns:a14="http://schemas.microsoft.com/office/drawing/2010/main"/>
              </a:ext>
            </a:extLst>
          </a:blip>
          <a:stretch>
            <a:fillRect/>
          </a:stretch>
        </p:blipFill>
        <p:spPr>
          <a:xfrm rot="21185516">
            <a:off x="770764" y="2065671"/>
            <a:ext cx="4224543" cy="2596164"/>
          </a:xfrm>
          <a:prstGeom prst="rect">
            <a:avLst/>
          </a:prstGeom>
          <a:ln>
            <a:noFill/>
          </a:ln>
          <a:effectLst>
            <a:outerShdw blurRad="292100" dist="139700" dir="2700000" algn="tl" rotWithShape="0">
              <a:srgbClr val="333333">
                <a:alpha val="65000"/>
              </a:srgbClr>
            </a:outerShdw>
          </a:effec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Titolo 1"/>
          <p:cNvSpPr txBox="1">
            <a:spLocks/>
          </p:cNvSpPr>
          <p:nvPr/>
        </p:nvSpPr>
        <p:spPr>
          <a:xfrm>
            <a:off x="299352" y="121681"/>
            <a:ext cx="8229600" cy="634082"/>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solidFill>
                  <a:schemeClr val="accent5">
                    <a:lumMod val="50000"/>
                  </a:schemeClr>
                </a:solidFill>
                <a:effectLst>
                  <a:outerShdw blurRad="38100" dist="38100" dir="2700000" algn="tl">
                    <a:srgbClr val="000000">
                      <a:alpha val="43137"/>
                    </a:srgbClr>
                  </a:outerShdw>
                </a:effectLst>
              </a:rPr>
              <a:t>Un percorso a piccoli passi</a:t>
            </a:r>
            <a:endParaRPr lang="it-IT" b="1" dirty="0">
              <a:solidFill>
                <a:schemeClr val="accent5">
                  <a:lumMod val="50000"/>
                </a:schemeClr>
              </a:solidFill>
              <a:effectLst>
                <a:outerShdw blurRad="38100" dist="38100" dir="2700000" algn="tl">
                  <a:srgbClr val="000000">
                    <a:alpha val="43137"/>
                  </a:srgbClr>
                </a:outerShdw>
              </a:effectLst>
            </a:endParaRPr>
          </a:p>
        </p:txBody>
      </p:sp>
      <p:pic>
        <p:nvPicPr>
          <p:cNvPr id="7" name="Picture 2" descr="http://www.diocesisalerno.it/salerno/allegati/1395/Ripartire-da-Cristo2.jpg"/>
          <p:cNvPicPr/>
          <p:nvPr/>
        </p:nvPicPr>
        <p:blipFill>
          <a:blip r:embed="rId5" cstate="screen">
            <a:extLst>
              <a:ext uri="{28A0092B-C50C-407E-A947-70E740481C1C}">
                <a14:useLocalDpi xmlns:a14="http://schemas.microsoft.com/office/drawing/2010/main"/>
              </a:ext>
            </a:extLst>
          </a:blip>
          <a:srcRect/>
          <a:stretch>
            <a:fillRect/>
          </a:stretch>
        </p:blipFill>
        <p:spPr bwMode="auto">
          <a:xfrm rot="20819566">
            <a:off x="1018614" y="3789437"/>
            <a:ext cx="1338825" cy="1795908"/>
          </a:xfrm>
          <a:prstGeom prst="rect">
            <a:avLst/>
          </a:prstGeom>
          <a:ln>
            <a:noFill/>
          </a:ln>
          <a:effectLst>
            <a:outerShdw blurRad="292100" dist="139700" dir="2700000" algn="tl" rotWithShape="0">
              <a:srgbClr val="333333">
                <a:alpha val="65000"/>
              </a:srgbClr>
            </a:outerShdw>
          </a:effectLst>
        </p:spPr>
      </p:pic>
      <p:pic>
        <p:nvPicPr>
          <p:cNvPr id="8" name="Picture 4" descr="http://www.diocesisalerno.it/salerno/allegati/1566/Immagine1.png"/>
          <p:cNvPicPr/>
          <p:nvPr/>
        </p:nvPicPr>
        <p:blipFill>
          <a:blip r:embed="rId6" cstate="print">
            <a:extLst>
              <a:ext uri="{28A0092B-C50C-407E-A947-70E740481C1C}">
                <a14:useLocalDpi xmlns:a14="http://schemas.microsoft.com/office/drawing/2010/main"/>
              </a:ext>
            </a:extLst>
          </a:blip>
          <a:srcRect/>
          <a:stretch>
            <a:fillRect/>
          </a:stretch>
        </p:blipFill>
        <p:spPr bwMode="auto">
          <a:xfrm rot="20825074">
            <a:off x="2502490" y="970415"/>
            <a:ext cx="1304465" cy="1767638"/>
          </a:xfrm>
          <a:prstGeom prst="rect">
            <a:avLst/>
          </a:prstGeom>
          <a:ln>
            <a:noFill/>
          </a:ln>
          <a:effectLst>
            <a:outerShdw blurRad="292100" dist="139700" dir="2700000" algn="tl" rotWithShape="0">
              <a:srgbClr val="333333">
                <a:alpha val="65000"/>
              </a:srgbClr>
            </a:outerShdw>
          </a:effectLst>
        </p:spPr>
      </p:pic>
      <p:pic>
        <p:nvPicPr>
          <p:cNvPr id="9" name="Picture 5" descr="C:\Users\Sandra\Desktop\piano pastorale.jpg"/>
          <p:cNvPicPr/>
          <p:nvPr/>
        </p:nvPicPr>
        <p:blipFill>
          <a:blip r:embed="rId7" cstate="screen">
            <a:extLst>
              <a:ext uri="{28A0092B-C50C-407E-A947-70E740481C1C}">
                <a14:useLocalDpi xmlns:a14="http://schemas.microsoft.com/office/drawing/2010/main"/>
              </a:ext>
            </a:extLst>
          </a:blip>
          <a:srcRect/>
          <a:stretch>
            <a:fillRect/>
          </a:stretch>
        </p:blipFill>
        <p:spPr bwMode="auto">
          <a:xfrm rot="11327595">
            <a:off x="4731903" y="1512098"/>
            <a:ext cx="1438148" cy="1905133"/>
          </a:xfrm>
          <a:prstGeom prst="rect">
            <a:avLst/>
          </a:prstGeom>
          <a:ln>
            <a:noFill/>
          </a:ln>
          <a:effectLst>
            <a:outerShdw blurRad="292100" dist="139700" dir="2700000" algn="tl" rotWithShape="0">
              <a:srgbClr val="333333">
                <a:alpha val="65000"/>
              </a:srgbClr>
            </a:outerShdw>
          </a:effectLst>
        </p:spPr>
      </p:pic>
      <p:pic>
        <p:nvPicPr>
          <p:cNvPr id="10" name="Picture 2"/>
          <p:cNvPicPr/>
          <p:nvPr/>
        </p:nvPicPr>
        <p:blipFill>
          <a:blip r:embed="rId8" cstate="screen">
            <a:extLst>
              <a:ext uri="{28A0092B-C50C-407E-A947-70E740481C1C}">
                <a14:useLocalDpi xmlns:a14="http://schemas.microsoft.com/office/drawing/2010/main"/>
              </a:ext>
            </a:extLst>
          </a:blip>
          <a:srcRect/>
          <a:stretch>
            <a:fillRect/>
          </a:stretch>
        </p:blipFill>
        <p:spPr bwMode="auto">
          <a:xfrm rot="506743">
            <a:off x="3438070" y="4042796"/>
            <a:ext cx="1349563" cy="1784923"/>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6066857" y="545641"/>
            <a:ext cx="4572000" cy="369332"/>
          </a:xfrm>
          <a:prstGeom prst="rect">
            <a:avLst/>
          </a:prstGeom>
        </p:spPr>
        <p:txBody>
          <a:bodyPr>
            <a:spAutoFit/>
          </a:bodyPr>
          <a:lstStyle/>
          <a:p>
            <a:r>
              <a:rPr lang="it-IT" dirty="0"/>
              <a:t> </a:t>
            </a:r>
          </a:p>
        </p:txBody>
      </p:sp>
      <p:sp>
        <p:nvSpPr>
          <p:cNvPr id="11" name="Rettangolo 10"/>
          <p:cNvSpPr/>
          <p:nvPr/>
        </p:nvSpPr>
        <p:spPr>
          <a:xfrm>
            <a:off x="721894" y="5834429"/>
            <a:ext cx="4572000" cy="646331"/>
          </a:xfrm>
          <a:prstGeom prst="rect">
            <a:avLst/>
          </a:prstGeom>
        </p:spPr>
        <p:txBody>
          <a:bodyPr>
            <a:spAutoFit/>
          </a:bodyPr>
          <a:lstStyle/>
          <a:p>
            <a:r>
              <a:rPr lang="it-IT" b="1" dirty="0" smtClean="0"/>
              <a:t>1 Centralità </a:t>
            </a:r>
          </a:p>
          <a:p>
            <a:r>
              <a:rPr lang="it-IT" b="1" dirty="0" smtClean="0"/>
              <a:t>di Gesù Cristo</a:t>
            </a:r>
            <a:endParaRPr lang="it-IT" b="1" dirty="0"/>
          </a:p>
        </p:txBody>
      </p:sp>
      <p:pic>
        <p:nvPicPr>
          <p:cNvPr id="12" name="Picture 2" descr="http://www.umbriagiovani.com/files/images/primi%20passi.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392846">
            <a:off x="6138206" y="81795"/>
            <a:ext cx="1693449" cy="1666355"/>
          </a:xfrm>
          <a:prstGeom prst="rect">
            <a:avLst/>
          </a:prstGeom>
          <a:noFill/>
        </p:spPr>
      </p:pic>
      <p:sp>
        <p:nvSpPr>
          <p:cNvPr id="3" name="CasellaDiTesto 2"/>
          <p:cNvSpPr txBox="1"/>
          <p:nvPr/>
        </p:nvSpPr>
        <p:spPr>
          <a:xfrm>
            <a:off x="472618" y="1174240"/>
            <a:ext cx="2000114" cy="646331"/>
          </a:xfrm>
          <a:prstGeom prst="rect">
            <a:avLst/>
          </a:prstGeom>
          <a:noFill/>
        </p:spPr>
        <p:txBody>
          <a:bodyPr wrap="square" rtlCol="0">
            <a:spAutoFit/>
          </a:bodyPr>
          <a:lstStyle/>
          <a:p>
            <a:r>
              <a:rPr lang="it-IT" b="1" dirty="0" smtClean="0"/>
              <a:t>2 L’iniziazione cristiana</a:t>
            </a:r>
            <a:endParaRPr lang="it-IT" b="1" dirty="0"/>
          </a:p>
        </p:txBody>
      </p:sp>
      <p:sp>
        <p:nvSpPr>
          <p:cNvPr id="13" name="Rettangolo 12"/>
          <p:cNvSpPr/>
          <p:nvPr/>
        </p:nvSpPr>
        <p:spPr>
          <a:xfrm>
            <a:off x="5589942" y="3658268"/>
            <a:ext cx="1808508" cy="923330"/>
          </a:xfrm>
          <a:prstGeom prst="rect">
            <a:avLst/>
          </a:prstGeom>
        </p:spPr>
        <p:txBody>
          <a:bodyPr wrap="none">
            <a:spAutoFit/>
          </a:bodyPr>
          <a:lstStyle/>
          <a:p>
            <a:r>
              <a:rPr lang="it-IT" b="1" dirty="0" smtClean="0"/>
              <a:t>3 La </a:t>
            </a:r>
            <a:r>
              <a:rPr lang="it-IT" b="1" dirty="0"/>
              <a:t>famiglia </a:t>
            </a:r>
            <a:endParaRPr lang="it-IT" b="1" dirty="0" smtClean="0"/>
          </a:p>
          <a:p>
            <a:r>
              <a:rPr lang="it-IT" b="1" dirty="0" smtClean="0"/>
              <a:t>come </a:t>
            </a:r>
            <a:r>
              <a:rPr lang="it-IT" b="1" dirty="0"/>
              <a:t>soggetto </a:t>
            </a:r>
            <a:endParaRPr lang="it-IT" b="1" dirty="0" smtClean="0"/>
          </a:p>
          <a:p>
            <a:r>
              <a:rPr lang="it-IT" b="1" dirty="0" smtClean="0"/>
              <a:t>e </a:t>
            </a:r>
            <a:r>
              <a:rPr lang="it-IT" b="1" dirty="0"/>
              <a:t>risorsa </a:t>
            </a:r>
          </a:p>
        </p:txBody>
      </p:sp>
      <p:sp>
        <p:nvSpPr>
          <p:cNvPr id="14" name="CasellaDiTesto 13"/>
          <p:cNvSpPr txBox="1"/>
          <p:nvPr/>
        </p:nvSpPr>
        <p:spPr>
          <a:xfrm>
            <a:off x="4731903" y="5280431"/>
            <a:ext cx="2376264" cy="1200329"/>
          </a:xfrm>
          <a:prstGeom prst="rect">
            <a:avLst/>
          </a:prstGeom>
          <a:noFill/>
        </p:spPr>
        <p:txBody>
          <a:bodyPr wrap="square" rtlCol="0">
            <a:spAutoFit/>
          </a:bodyPr>
          <a:lstStyle/>
          <a:p>
            <a:r>
              <a:rPr lang="it-IT" b="1" dirty="0" smtClean="0"/>
              <a:t>4 Stile sinodale e familiare, </a:t>
            </a:r>
          </a:p>
          <a:p>
            <a:r>
              <a:rPr lang="it-IT" b="1" dirty="0" smtClean="0"/>
              <a:t>verso le periferie dell’umano</a:t>
            </a:r>
            <a:endParaRPr lang="it-IT" b="1" dirty="0"/>
          </a:p>
        </p:txBody>
      </p:sp>
      <p:pic>
        <p:nvPicPr>
          <p:cNvPr id="15" name="Immagine 14"/>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49307" y="5211536"/>
            <a:ext cx="1524000" cy="1411224"/>
          </a:xfrm>
          <a:prstGeom prst="rect">
            <a:avLst/>
          </a:prstGeom>
        </p:spPr>
      </p:pic>
    </p:spTree>
    <p:extLst>
      <p:ext uri="{BB962C8B-B14F-4D97-AF65-F5344CB8AC3E}">
        <p14:creationId xmlns:p14="http://schemas.microsoft.com/office/powerpoint/2010/main" val="2221623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24751" y="0"/>
            <a:ext cx="9368751" cy="6884681"/>
          </a:xfrm>
          <a:prstGeom prst="rect">
            <a:avLst/>
          </a:prstGeom>
        </p:spPr>
      </p:pic>
      <p:pic>
        <p:nvPicPr>
          <p:cNvPr id="33794" name="Picture 2" descr="http://www.itacalibri.it/System/44944/Evangelii-gaudium-Francesco_1.jpg"/>
          <p:cNvPicPr>
            <a:picLocks noChangeAspect="1" noChangeArrowheads="1"/>
          </p:cNvPicPr>
          <p:nvPr/>
        </p:nvPicPr>
        <p:blipFill>
          <a:blip r:embed="rId4" cstate="print"/>
          <a:srcRect/>
          <a:stretch>
            <a:fillRect/>
          </a:stretch>
        </p:blipFill>
        <p:spPr bwMode="auto">
          <a:xfrm>
            <a:off x="3101239" y="597947"/>
            <a:ext cx="2362200" cy="3333750"/>
          </a:xfrm>
          <a:prstGeom prst="rect">
            <a:avLst/>
          </a:prstGeom>
          <a:ln>
            <a:noFill/>
          </a:ln>
          <a:effectLst>
            <a:outerShdw blurRad="292100" dist="139700" dir="2700000" algn="tl" rotWithShape="0">
              <a:srgbClr val="333333">
                <a:alpha val="65000"/>
              </a:srgbClr>
            </a:outerShdw>
          </a:effectLst>
        </p:spPr>
      </p:pic>
      <p:pic>
        <p:nvPicPr>
          <p:cNvPr id="6" name="Picture 2" descr="http://www.umbriagiovani.com/files/images/primi%20passi.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6807992">
            <a:off x="2557297" y="5078124"/>
            <a:ext cx="1693449" cy="1666355"/>
          </a:xfrm>
          <a:prstGeom prst="rect">
            <a:avLst/>
          </a:prstGeom>
          <a:noFill/>
        </p:spPr>
      </p:pic>
      <p:pic>
        <p:nvPicPr>
          <p:cNvPr id="8" name="Picture 2" descr="http://www.umbriagiovani.com/files/images/primi%20passi.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5400000">
            <a:off x="4487058" y="5320553"/>
            <a:ext cx="1693449" cy="1666355"/>
          </a:xfrm>
          <a:prstGeom prst="rect">
            <a:avLst/>
          </a:prstGeom>
          <a:noFill/>
        </p:spPr>
      </p:pic>
      <p:pic>
        <p:nvPicPr>
          <p:cNvPr id="11" name="Picture 2"/>
          <p:cNvPicPr/>
          <p:nvPr/>
        </p:nvPicPr>
        <p:blipFill>
          <a:blip r:embed="rId6" cstate="screen">
            <a:extLst>
              <a:ext uri="{28A0092B-C50C-407E-A947-70E740481C1C}">
                <a14:useLocalDpi xmlns:a14="http://schemas.microsoft.com/office/drawing/2010/main"/>
              </a:ext>
            </a:extLst>
          </a:blip>
          <a:srcRect/>
          <a:stretch>
            <a:fillRect/>
          </a:stretch>
        </p:blipFill>
        <p:spPr bwMode="auto">
          <a:xfrm rot="506743">
            <a:off x="7091547" y="2888446"/>
            <a:ext cx="1866455" cy="2670610"/>
          </a:xfrm>
          <a:prstGeom prst="rect">
            <a:avLst/>
          </a:prstGeom>
          <a:ln>
            <a:noFill/>
          </a:ln>
          <a:effectLst>
            <a:outerShdw blurRad="292100" dist="139700" dir="2700000" algn="tl" rotWithShape="0">
              <a:srgbClr val="333333">
                <a:alpha val="65000"/>
              </a:srgbClr>
            </a:outerShdw>
          </a:effectLst>
        </p:spPr>
      </p:pic>
      <p:pic>
        <p:nvPicPr>
          <p:cNvPr id="33796" name="Picture 4" descr="http://www.focus.org/assets/images/blog/post-image/evangelii-gaudium.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21201792">
            <a:off x="2069993" y="2853524"/>
            <a:ext cx="2304256" cy="2362200"/>
          </a:xfrm>
          <a:prstGeom prst="rect">
            <a:avLst/>
          </a:prstGeom>
          <a:ln>
            <a:noFill/>
          </a:ln>
          <a:effectLst>
            <a:outerShdw blurRad="292100" dist="139700" dir="2700000" algn="tl" rotWithShape="0">
              <a:srgbClr val="333333">
                <a:alpha val="65000"/>
              </a:srgbClr>
            </a:outerShdw>
          </a:effectLst>
        </p:spPr>
      </p:pic>
      <p:pic>
        <p:nvPicPr>
          <p:cNvPr id="9" name="Picture 2" descr="http://www.umbriagiovani.com/files/images/primi%20passi.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3639541">
            <a:off x="5975578" y="4673586"/>
            <a:ext cx="1693449" cy="1666355"/>
          </a:xfrm>
          <a:prstGeom prst="rect">
            <a:avLst/>
          </a:prstGeom>
          <a:noFill/>
        </p:spPr>
      </p:pic>
    </p:spTree>
    <p:extLst>
      <p:ext uri="{BB962C8B-B14F-4D97-AF65-F5344CB8AC3E}">
        <p14:creationId xmlns:p14="http://schemas.microsoft.com/office/powerpoint/2010/main" val="4176202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15460"/>
            <a:ext cx="9144000" cy="5180763"/>
          </a:xfrm>
          <a:prstGeom prst="rect">
            <a:avLst/>
          </a:prstGeom>
          <a:ln>
            <a:noFill/>
          </a:ln>
          <a:effectLst>
            <a:outerShdw blurRad="292100" dist="139700" dir="2700000" algn="tl" rotWithShape="0">
              <a:srgbClr val="333333">
                <a:alpha val="65000"/>
              </a:srgbClr>
            </a:outerShdw>
          </a:effectLst>
        </p:spPr>
      </p:pic>
      <p:pic>
        <p:nvPicPr>
          <p:cNvPr id="33794" name="Picture 2" descr="http://www.itacalibri.it/System/44944/Evangelii-gaudium-Francesco_1.jpg"/>
          <p:cNvPicPr>
            <a:picLocks noChangeAspect="1" noChangeArrowheads="1"/>
          </p:cNvPicPr>
          <p:nvPr/>
        </p:nvPicPr>
        <p:blipFill>
          <a:blip r:embed="rId4" cstate="print"/>
          <a:srcRect/>
          <a:stretch>
            <a:fillRect/>
          </a:stretch>
        </p:blipFill>
        <p:spPr bwMode="auto">
          <a:xfrm>
            <a:off x="2468479" y="1615460"/>
            <a:ext cx="3667375" cy="5180763"/>
          </a:xfrm>
          <a:prstGeom prst="rect">
            <a:avLst/>
          </a:prstGeom>
          <a:noFill/>
          <a:scene3d>
            <a:camera prst="perspectiveContrastingRightFacing"/>
            <a:lightRig rig="threePt" dir="t"/>
          </a:scene3d>
        </p:spPr>
      </p:pic>
      <p:pic>
        <p:nvPicPr>
          <p:cNvPr id="2" name="Immagine 1"/>
          <p:cNvPicPr>
            <a:picLocks noChangeAspect="1"/>
          </p:cNvPicPr>
          <p:nvPr/>
        </p:nvPicPr>
        <p:blipFill rotWithShape="1">
          <a:blip r:embed="rId5" cstate="screen">
            <a:clrChange>
              <a:clrFrom>
                <a:srgbClr val="CBD0D4"/>
              </a:clrFrom>
              <a:clrTo>
                <a:srgbClr val="CBD0D4">
                  <a:alpha val="0"/>
                </a:srgbClr>
              </a:clrTo>
            </a:clrChange>
            <a:extLst>
              <a:ext uri="{28A0092B-C50C-407E-A947-70E740481C1C}">
                <a14:useLocalDpi xmlns:a14="http://schemas.microsoft.com/office/drawing/2010/main"/>
              </a:ext>
            </a:extLst>
          </a:blip>
          <a:srcRect/>
          <a:stretch/>
        </p:blipFill>
        <p:spPr>
          <a:xfrm>
            <a:off x="1544835" y="3834965"/>
            <a:ext cx="923644" cy="962188"/>
          </a:xfrm>
          <a:prstGeom prst="rect">
            <a:avLst/>
          </a:prstGeom>
        </p:spPr>
      </p:pic>
      <p:pic>
        <p:nvPicPr>
          <p:cNvPr id="3" name="Immagine 2"/>
          <p:cNvPicPr>
            <a:picLocks noChangeAspect="1"/>
          </p:cNvPicPr>
          <p:nvPr/>
        </p:nvPicPr>
        <p:blipFill rotWithShape="1">
          <a:blip r:embed="rId6" cstate="screen">
            <a:clrChange>
              <a:clrFrom>
                <a:srgbClr val="CDCED0"/>
              </a:clrFrom>
              <a:clrTo>
                <a:srgbClr val="CDCED0">
                  <a:alpha val="0"/>
                </a:srgbClr>
              </a:clrTo>
            </a:clrChange>
            <a:extLst>
              <a:ext uri="{28A0092B-C50C-407E-A947-70E740481C1C}">
                <a14:useLocalDpi xmlns:a14="http://schemas.microsoft.com/office/drawing/2010/main"/>
              </a:ext>
            </a:extLst>
          </a:blip>
          <a:srcRect/>
          <a:stretch/>
        </p:blipFill>
        <p:spPr>
          <a:xfrm rot="21235882">
            <a:off x="536702" y="3365101"/>
            <a:ext cx="757198" cy="754109"/>
          </a:xfrm>
          <a:prstGeom prst="rect">
            <a:avLst/>
          </a:prstGeom>
        </p:spPr>
      </p:pic>
      <p:pic>
        <p:nvPicPr>
          <p:cNvPr id="4" name="Immagine 3"/>
          <p:cNvPicPr>
            <a:picLocks noChangeAspect="1"/>
          </p:cNvPicPr>
          <p:nvPr/>
        </p:nvPicPr>
        <p:blipFill rotWithShape="1">
          <a:blip r:embed="rId7" cstate="screen">
            <a:clrChange>
              <a:clrFrom>
                <a:srgbClr val="CAD0CE"/>
              </a:clrFrom>
              <a:clrTo>
                <a:srgbClr val="CAD0CE">
                  <a:alpha val="0"/>
                </a:srgbClr>
              </a:clrTo>
            </a:clrChange>
            <a:extLst>
              <a:ext uri="{28A0092B-C50C-407E-A947-70E740481C1C}">
                <a14:useLocalDpi xmlns:a14="http://schemas.microsoft.com/office/drawing/2010/main"/>
              </a:ext>
            </a:extLst>
          </a:blip>
          <a:srcRect/>
          <a:stretch/>
        </p:blipFill>
        <p:spPr>
          <a:xfrm>
            <a:off x="1468012" y="2837745"/>
            <a:ext cx="810308" cy="810308"/>
          </a:xfrm>
          <a:prstGeom prst="rect">
            <a:avLst/>
          </a:prstGeom>
        </p:spPr>
      </p:pic>
      <p:pic>
        <p:nvPicPr>
          <p:cNvPr id="5" name="Immagine 4"/>
          <p:cNvPicPr>
            <a:picLocks noChangeAspect="1"/>
          </p:cNvPicPr>
          <p:nvPr/>
        </p:nvPicPr>
        <p:blipFill rotWithShape="1">
          <a:blip r:embed="rId8" cstate="screen">
            <a:clrChange>
              <a:clrFrom>
                <a:srgbClr val="CDCDD5"/>
              </a:clrFrom>
              <a:clrTo>
                <a:srgbClr val="CDCDD5">
                  <a:alpha val="0"/>
                </a:srgbClr>
              </a:clrTo>
            </a:clrChange>
            <a:extLst>
              <a:ext uri="{28A0092B-C50C-407E-A947-70E740481C1C}">
                <a14:useLocalDpi xmlns:a14="http://schemas.microsoft.com/office/drawing/2010/main"/>
              </a:ext>
            </a:extLst>
          </a:blip>
          <a:srcRect/>
          <a:stretch/>
        </p:blipFill>
        <p:spPr>
          <a:xfrm rot="21074904">
            <a:off x="478410" y="4704020"/>
            <a:ext cx="1515663" cy="1515663"/>
          </a:xfrm>
          <a:prstGeom prst="rect">
            <a:avLst/>
          </a:prstGeom>
        </p:spPr>
      </p:pic>
      <p:sp>
        <p:nvSpPr>
          <p:cNvPr id="8" name="CasellaDiTesto 7"/>
          <p:cNvSpPr txBox="1"/>
          <p:nvPr/>
        </p:nvSpPr>
        <p:spPr>
          <a:xfrm>
            <a:off x="5760976" y="1400672"/>
            <a:ext cx="2994613" cy="1200329"/>
          </a:xfrm>
          <a:prstGeom prst="rect">
            <a:avLst/>
          </a:prstGeom>
          <a:solidFill>
            <a:schemeClr val="accent1">
              <a:lumMod val="40000"/>
              <a:lumOff val="60000"/>
            </a:schemeClr>
          </a:solidFill>
        </p:spPr>
        <p:txBody>
          <a:bodyPr wrap="square" rtlCol="0">
            <a:spAutoFit/>
          </a:bodyPr>
          <a:lstStyle/>
          <a:p>
            <a:pPr lvl="0"/>
            <a:r>
              <a:rPr lang="it-IT" sz="2400" b="1" dirty="0" smtClean="0">
                <a:latin typeface="Adobe Garamond Pro" panose="02020502060506020403" pitchFamily="18" charset="0"/>
              </a:rPr>
              <a:t>Riconquistare </a:t>
            </a:r>
            <a:r>
              <a:rPr lang="it-IT" sz="2400" b="1" dirty="0">
                <a:latin typeface="Adobe Garamond Pro" panose="02020502060506020403" pitchFamily="18" charset="0"/>
              </a:rPr>
              <a:t>spazi che pensiamo ormai </a:t>
            </a:r>
            <a:r>
              <a:rPr lang="it-IT" sz="2400" b="1" dirty="0" smtClean="0">
                <a:latin typeface="Adobe Garamond Pro" panose="02020502060506020403" pitchFamily="18" charset="0"/>
              </a:rPr>
              <a:t>perduti</a:t>
            </a:r>
          </a:p>
        </p:txBody>
      </p:sp>
      <p:sp>
        <p:nvSpPr>
          <p:cNvPr id="9" name="Freccia in giù 8"/>
          <p:cNvSpPr/>
          <p:nvPr/>
        </p:nvSpPr>
        <p:spPr>
          <a:xfrm rot="16200000">
            <a:off x="5095173" y="1727687"/>
            <a:ext cx="540060" cy="731708"/>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6200000">
            <a:off x="5261602" y="3407051"/>
            <a:ext cx="540060" cy="731708"/>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3">
                  <a:lumMod val="20000"/>
                  <a:lumOff val="80000"/>
                </a:schemeClr>
              </a:solidFill>
            </a:endParaRPr>
          </a:p>
        </p:txBody>
      </p:sp>
      <p:sp>
        <p:nvSpPr>
          <p:cNvPr id="21" name="Freccia in giù 20"/>
          <p:cNvSpPr/>
          <p:nvPr/>
        </p:nvSpPr>
        <p:spPr>
          <a:xfrm rot="16200000">
            <a:off x="5323344" y="5362637"/>
            <a:ext cx="540060" cy="731708"/>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6503778" y="3374844"/>
            <a:ext cx="2467785" cy="830997"/>
          </a:xfrm>
          <a:prstGeom prst="rect">
            <a:avLst/>
          </a:prstGeom>
          <a:solidFill>
            <a:schemeClr val="accent1">
              <a:lumMod val="40000"/>
              <a:lumOff val="60000"/>
            </a:schemeClr>
          </a:solidFill>
        </p:spPr>
        <p:txBody>
          <a:bodyPr wrap="square" rtlCol="0">
            <a:spAutoFit/>
          </a:bodyPr>
          <a:lstStyle/>
          <a:p>
            <a:pPr lvl="0"/>
            <a:r>
              <a:rPr lang="it-IT" sz="2400" b="1" dirty="0" smtClean="0">
                <a:latin typeface="Adobe Garamond Pro" panose="02020502060506020403" pitchFamily="18" charset="0"/>
              </a:rPr>
              <a:t>Rivalutare </a:t>
            </a:r>
            <a:r>
              <a:rPr lang="it-IT" sz="2400" b="1" dirty="0">
                <a:latin typeface="Adobe Garamond Pro" panose="02020502060506020403" pitchFamily="18" charset="0"/>
              </a:rPr>
              <a:t>quello che ci appartiene </a:t>
            </a:r>
            <a:endParaRPr lang="it-IT" sz="2400" b="1" dirty="0" smtClean="0">
              <a:latin typeface="Adobe Garamond Pro" panose="02020502060506020403" pitchFamily="18" charset="0"/>
            </a:endParaRPr>
          </a:p>
        </p:txBody>
      </p:sp>
      <p:sp>
        <p:nvSpPr>
          <p:cNvPr id="23" name="CasellaDiTesto 22"/>
          <p:cNvSpPr txBox="1"/>
          <p:nvPr/>
        </p:nvSpPr>
        <p:spPr>
          <a:xfrm>
            <a:off x="5960538" y="4990009"/>
            <a:ext cx="2856295" cy="1477328"/>
          </a:xfrm>
          <a:prstGeom prst="rect">
            <a:avLst/>
          </a:prstGeom>
          <a:solidFill>
            <a:schemeClr val="accent1">
              <a:lumMod val="40000"/>
              <a:lumOff val="60000"/>
            </a:schemeClr>
          </a:solidFill>
        </p:spPr>
        <p:txBody>
          <a:bodyPr wrap="square" rtlCol="0">
            <a:spAutoFit/>
          </a:bodyPr>
          <a:lstStyle/>
          <a:p>
            <a:pPr lvl="0"/>
            <a:r>
              <a:rPr lang="it-IT" sz="2400" b="1" dirty="0">
                <a:latin typeface="Adobe Garamond Pro" panose="02020502060506020403" pitchFamily="18" charset="0"/>
              </a:rPr>
              <a:t>A</a:t>
            </a:r>
            <a:r>
              <a:rPr lang="it-IT" sz="2400" b="1" dirty="0" smtClean="0">
                <a:latin typeface="Adobe Garamond Pro" panose="02020502060506020403" pitchFamily="18" charset="0"/>
              </a:rPr>
              <a:t>ppassionarci </a:t>
            </a:r>
            <a:r>
              <a:rPr lang="it-IT" sz="2400" b="1" dirty="0">
                <a:latin typeface="Adobe Garamond Pro" panose="02020502060506020403" pitchFamily="18" charset="0"/>
              </a:rPr>
              <a:t>alle nuove frontiere che lo Spirito ci indica. </a:t>
            </a:r>
          </a:p>
          <a:p>
            <a:endParaRPr lang="it-IT" dirty="0"/>
          </a:p>
        </p:txBody>
      </p:sp>
      <p:sp>
        <p:nvSpPr>
          <p:cNvPr id="7" name="Rettangolo 6"/>
          <p:cNvSpPr/>
          <p:nvPr/>
        </p:nvSpPr>
        <p:spPr>
          <a:xfrm>
            <a:off x="0" y="286616"/>
            <a:ext cx="7702411" cy="769441"/>
          </a:xfrm>
          <a:prstGeom prst="rect">
            <a:avLst/>
          </a:prstGeom>
          <a:solidFill>
            <a:schemeClr val="accent1">
              <a:lumMod val="60000"/>
              <a:lumOff val="40000"/>
            </a:schemeClr>
          </a:solidFill>
        </p:spPr>
        <p:txBody>
          <a:bodyPr wrap="square" lIns="91440" tIns="45720" rIns="91440" bIns="45720">
            <a:spAutoFit/>
          </a:bodyPr>
          <a:lstStyle/>
          <a:p>
            <a:pPr algn="ctr"/>
            <a:r>
              <a:rPr lang="it-IT" sz="4400" b="1" cap="none" spc="0" dirty="0" smtClean="0">
                <a:ln w="0"/>
                <a:solidFill>
                  <a:schemeClr val="tx2">
                    <a:lumMod val="50000"/>
                  </a:schemeClr>
                </a:solidFill>
                <a:effectLst>
                  <a:outerShdw blurRad="38100" dist="25400" dir="5400000" algn="ctr" rotWithShape="0">
                    <a:srgbClr val="6E747A">
                      <a:alpha val="43000"/>
                    </a:srgbClr>
                  </a:outerShdw>
                </a:effectLst>
                <a:latin typeface="David" panose="020E0502060401010101" pitchFamily="34" charset="-79"/>
                <a:cs typeface="David" panose="020E0502060401010101" pitchFamily="34" charset="-79"/>
              </a:rPr>
              <a:t>          Un cambio di prospettiva</a:t>
            </a:r>
            <a:endParaRPr lang="it-IT" sz="4400" b="1" cap="none" spc="0" dirty="0">
              <a:ln w="0"/>
              <a:solidFill>
                <a:schemeClr val="tx2">
                  <a:lumMod val="50000"/>
                </a:schemeClr>
              </a:solidFill>
              <a:effectLst>
                <a:outerShdw blurRad="38100" dist="25400" dir="5400000" algn="ctr" rotWithShape="0">
                  <a:srgbClr val="6E747A">
                    <a:alpha val="43000"/>
                  </a:srgbClr>
                </a:outerShdw>
              </a:effectLst>
              <a:latin typeface="David" panose="020E0502060401010101" pitchFamily="34" charset="-79"/>
              <a:cs typeface="David" panose="020E0502060401010101" pitchFamily="34" charset="-79"/>
            </a:endParaRPr>
          </a:p>
        </p:txBody>
      </p:sp>
      <p:pic>
        <p:nvPicPr>
          <p:cNvPr id="18" name="Immagine 17"/>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348138">
            <a:off x="153183" y="703028"/>
            <a:ext cx="1828800" cy="1929740"/>
          </a:xfrm>
          <a:prstGeom prst="rect">
            <a:avLst/>
          </a:prstGeom>
        </p:spPr>
      </p:pic>
    </p:spTree>
    <p:extLst>
      <p:ext uri="{BB962C8B-B14F-4D97-AF65-F5344CB8AC3E}">
        <p14:creationId xmlns:p14="http://schemas.microsoft.com/office/powerpoint/2010/main" val="7378655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losione 2 11"/>
          <p:cNvSpPr/>
          <p:nvPr/>
        </p:nvSpPr>
        <p:spPr>
          <a:xfrm>
            <a:off x="4019014" y="1572897"/>
            <a:ext cx="2952328" cy="266369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60040" y="2726051"/>
            <a:ext cx="8574458" cy="3310026"/>
          </a:xfrm>
          <a:prstGeom prst="rect">
            <a:avLst/>
          </a:prstGeom>
        </p:spPr>
      </p:pic>
      <p:sp>
        <p:nvSpPr>
          <p:cNvPr id="7" name="CasellaDiTesto 6"/>
          <p:cNvSpPr txBox="1"/>
          <p:nvPr/>
        </p:nvSpPr>
        <p:spPr>
          <a:xfrm>
            <a:off x="395536" y="6053206"/>
            <a:ext cx="8208911" cy="646331"/>
          </a:xfrm>
          <a:prstGeom prst="rect">
            <a:avLst/>
          </a:prstGeom>
          <a:solidFill>
            <a:schemeClr val="accent1">
              <a:lumMod val="50000"/>
            </a:schemeClr>
          </a:solidFill>
        </p:spPr>
        <p:txBody>
          <a:bodyPr wrap="square" rtlCol="0">
            <a:spAutoFit/>
          </a:bodyPr>
          <a:lstStyle/>
          <a:p>
            <a:pPr algn="ctr"/>
            <a:r>
              <a:rPr lang="it-IT" sz="3600" dirty="0" smtClean="0">
                <a:solidFill>
                  <a:schemeClr val="accent1">
                    <a:lumMod val="20000"/>
                    <a:lumOff val="80000"/>
                  </a:schemeClr>
                </a:solidFill>
              </a:rPr>
              <a:t>SINODALITA’</a:t>
            </a:r>
            <a:endParaRPr lang="it-IT" sz="3600" dirty="0">
              <a:solidFill>
                <a:schemeClr val="accent1">
                  <a:lumMod val="20000"/>
                  <a:lumOff val="80000"/>
                </a:schemeClr>
              </a:solidFill>
            </a:endParaRPr>
          </a:p>
        </p:txBody>
      </p:sp>
      <p:sp>
        <p:nvSpPr>
          <p:cNvPr id="8" name="Rettangolo 7"/>
          <p:cNvSpPr/>
          <p:nvPr/>
        </p:nvSpPr>
        <p:spPr>
          <a:xfrm>
            <a:off x="395536" y="2248383"/>
            <a:ext cx="2836409" cy="1200329"/>
          </a:xfrm>
          <a:prstGeom prst="rect">
            <a:avLst/>
          </a:prstGeom>
        </p:spPr>
        <p:txBody>
          <a:bodyPr wrap="square">
            <a:spAutoFit/>
          </a:bodyPr>
          <a:lstStyle/>
          <a:p>
            <a:r>
              <a:rPr lang="it-IT" b="1" dirty="0" smtClean="0"/>
              <a:t>Azione </a:t>
            </a:r>
            <a:r>
              <a:rPr lang="it-IT" b="1" dirty="0"/>
              <a:t>pastorale non più per settori e a “singhiozzo” con “il prurito della novità”</a:t>
            </a:r>
          </a:p>
        </p:txBody>
      </p:sp>
      <p:sp>
        <p:nvSpPr>
          <p:cNvPr id="9" name="Rettangolo 8"/>
          <p:cNvSpPr/>
          <p:nvPr/>
        </p:nvSpPr>
        <p:spPr>
          <a:xfrm>
            <a:off x="4647269" y="2707784"/>
            <a:ext cx="4648146" cy="707886"/>
          </a:xfrm>
          <a:prstGeom prst="rect">
            <a:avLst/>
          </a:prstGeom>
        </p:spPr>
        <p:txBody>
          <a:bodyPr wrap="square">
            <a:spAutoFit/>
          </a:bodyPr>
          <a:lstStyle/>
          <a:p>
            <a:r>
              <a:rPr lang="it-IT" sz="2000" b="1" dirty="0" smtClean="0"/>
              <a:t>Un orizzonte</a:t>
            </a:r>
          </a:p>
          <a:p>
            <a:r>
              <a:rPr lang="it-IT" sz="2000" b="1" dirty="0" smtClean="0"/>
              <a:t>ben chiaro</a:t>
            </a:r>
            <a:endParaRPr lang="it-IT" sz="2000" b="1" dirty="0"/>
          </a:p>
        </p:txBody>
      </p:sp>
      <p:sp>
        <p:nvSpPr>
          <p:cNvPr id="10" name="Titolo 9"/>
          <p:cNvSpPr>
            <a:spLocks noGrp="1"/>
          </p:cNvSpPr>
          <p:nvPr>
            <p:ph type="title"/>
          </p:nvPr>
        </p:nvSpPr>
        <p:spPr>
          <a:xfrm>
            <a:off x="246014" y="169684"/>
            <a:ext cx="7422329" cy="1320800"/>
          </a:xfrm>
        </p:spPr>
        <p:txBody>
          <a:bodyPr>
            <a:normAutofit fontScale="90000"/>
          </a:bodyPr>
          <a:lstStyle/>
          <a:p>
            <a:r>
              <a:rPr lang="it-IT" b="1" dirty="0">
                <a:solidFill>
                  <a:schemeClr val="accent5">
                    <a:lumMod val="50000"/>
                  </a:schemeClr>
                </a:solidFill>
              </a:rPr>
              <a:t>S</a:t>
            </a:r>
            <a:r>
              <a:rPr lang="it-IT" b="1" dirty="0" smtClean="0">
                <a:solidFill>
                  <a:schemeClr val="accent5">
                    <a:lumMod val="50000"/>
                  </a:schemeClr>
                </a:solidFill>
              </a:rPr>
              <a:t>tile laboratoriale</a:t>
            </a:r>
            <a:r>
              <a:rPr lang="it-IT" dirty="0"/>
              <a:t/>
            </a:r>
            <a:br>
              <a:rPr lang="it-IT" dirty="0"/>
            </a:br>
            <a:r>
              <a:rPr lang="it-IT" dirty="0" smtClean="0">
                <a:solidFill>
                  <a:schemeClr val="accent5">
                    <a:lumMod val="75000"/>
                  </a:schemeClr>
                </a:solidFill>
              </a:rPr>
              <a:t>scelta </a:t>
            </a:r>
            <a:r>
              <a:rPr lang="it-IT" dirty="0">
                <a:solidFill>
                  <a:schemeClr val="accent5">
                    <a:lumMod val="75000"/>
                  </a:schemeClr>
                </a:solidFill>
              </a:rPr>
              <a:t>strategica e non occasionale</a:t>
            </a:r>
            <a:r>
              <a:rPr lang="it-IT" dirty="0">
                <a:solidFill>
                  <a:schemeClr val="accent2">
                    <a:lumMod val="75000"/>
                  </a:schemeClr>
                </a:solidFill>
              </a:rPr>
              <a:t/>
            </a:r>
            <a:br>
              <a:rPr lang="it-IT" dirty="0">
                <a:solidFill>
                  <a:schemeClr val="accent2">
                    <a:lumMod val="75000"/>
                  </a:schemeClr>
                </a:solidFill>
              </a:rPr>
            </a:br>
            <a:endParaRPr lang="it-IT" dirty="0">
              <a:solidFill>
                <a:schemeClr val="accent2">
                  <a:lumMod val="75000"/>
                </a:schemeClr>
              </a:solidFill>
            </a:endParaRPr>
          </a:p>
        </p:txBody>
      </p:sp>
      <p:sp>
        <p:nvSpPr>
          <p:cNvPr id="11" name="Rettangolo 10"/>
          <p:cNvSpPr/>
          <p:nvPr/>
        </p:nvSpPr>
        <p:spPr>
          <a:xfrm>
            <a:off x="2247243" y="5372616"/>
            <a:ext cx="4572000" cy="646331"/>
          </a:xfrm>
          <a:prstGeom prst="rect">
            <a:avLst/>
          </a:prstGeom>
        </p:spPr>
        <p:txBody>
          <a:bodyPr>
            <a:spAutoFit/>
          </a:bodyPr>
          <a:lstStyle/>
          <a:p>
            <a:pPr algn="ctr"/>
            <a:r>
              <a:rPr lang="it-IT" b="1" dirty="0"/>
              <a:t>U</a:t>
            </a:r>
            <a:r>
              <a:rPr lang="it-IT" b="1" dirty="0" smtClean="0"/>
              <a:t>na </a:t>
            </a:r>
            <a:r>
              <a:rPr lang="it-IT" b="1" dirty="0"/>
              <a:t>processualità che cerca </a:t>
            </a:r>
            <a:endParaRPr lang="it-IT" b="1" dirty="0" smtClean="0"/>
          </a:p>
          <a:p>
            <a:pPr algn="ctr"/>
            <a:r>
              <a:rPr lang="it-IT" b="1" dirty="0" smtClean="0"/>
              <a:t>di </a:t>
            </a:r>
            <a:r>
              <a:rPr lang="it-IT" b="1" dirty="0"/>
              <a:t>coinvolgere tutti nei vari livelli</a:t>
            </a:r>
          </a:p>
        </p:txBody>
      </p:sp>
    </p:spTree>
    <p:extLst>
      <p:ext uri="{BB962C8B-B14F-4D97-AF65-F5344CB8AC3E}">
        <p14:creationId xmlns:p14="http://schemas.microsoft.com/office/powerpoint/2010/main" val="3693242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6940370" cy="6740307"/>
          </a:xfrm>
          <a:prstGeom prst="rect">
            <a:avLst/>
          </a:prstGeom>
          <a:noFill/>
          <a:ln>
            <a:noFill/>
          </a:ln>
        </p:spPr>
        <p:txBody>
          <a:bodyPr wrap="square" rtlCol="0">
            <a:spAutoFit/>
          </a:bodyPr>
          <a:lstStyle/>
          <a:p>
            <a:pPr algn="ctr"/>
            <a:endParaRPr lang="it-IT" dirty="0" smtClean="0">
              <a:latin typeface="Times New Roman" pitchFamily="18" charset="0"/>
              <a:cs typeface="Times New Roman" pitchFamily="18" charset="0"/>
            </a:endParaRPr>
          </a:p>
          <a:p>
            <a:pPr algn="ctr"/>
            <a:r>
              <a:rPr lang="it-IT" sz="2400" b="1" dirty="0" smtClean="0">
                <a:latin typeface="Times New Roman" pitchFamily="18" charset="0"/>
                <a:cs typeface="Times New Roman" pitchFamily="18" charset="0"/>
              </a:rPr>
              <a:t>L’itinerario </a:t>
            </a:r>
            <a:r>
              <a:rPr lang="it-IT" sz="2400" dirty="0" smtClean="0">
                <a:latin typeface="Times New Roman" pitchFamily="18" charset="0"/>
                <a:cs typeface="Times New Roman" pitchFamily="18" charset="0"/>
              </a:rPr>
              <a:t>delle nostre Comunità parrocchiali e delle Aggregazioni laicali </a:t>
            </a:r>
            <a:r>
              <a:rPr lang="it-IT" sz="2400" b="1" dirty="0" smtClean="0">
                <a:latin typeface="Times New Roman" pitchFamily="18" charset="0"/>
                <a:cs typeface="Times New Roman" pitchFamily="18" charset="0"/>
              </a:rPr>
              <a:t>potrà essere differenziato </a:t>
            </a:r>
          </a:p>
          <a:p>
            <a:pPr algn="ctr"/>
            <a:r>
              <a:rPr lang="it-IT" sz="2400" b="1" dirty="0" smtClean="0">
                <a:latin typeface="Times New Roman" pitchFamily="18" charset="0"/>
                <a:cs typeface="Times New Roman" pitchFamily="18" charset="0"/>
              </a:rPr>
              <a:t>nei tempi e nelle modalità di percorrenza, </a:t>
            </a:r>
          </a:p>
          <a:p>
            <a:pPr algn="ctr"/>
            <a:r>
              <a:rPr lang="it-IT" sz="2400" dirty="0" smtClean="0">
                <a:latin typeface="Times New Roman" pitchFamily="18" charset="0"/>
                <a:cs typeface="Times New Roman" pitchFamily="18" charset="0"/>
              </a:rPr>
              <a:t>ma </a:t>
            </a:r>
          </a:p>
          <a:p>
            <a:pPr algn="ctr"/>
            <a:endParaRPr lang="it-IT" sz="2400" dirty="0" smtClean="0">
              <a:latin typeface="Times New Roman" pitchFamily="18" charset="0"/>
              <a:cs typeface="Times New Roman" pitchFamily="18" charset="0"/>
            </a:endParaRPr>
          </a:p>
          <a:p>
            <a:pPr algn="ctr"/>
            <a:r>
              <a:rPr lang="it-IT" sz="2800" b="1" dirty="0" smtClean="0">
                <a:solidFill>
                  <a:srgbClr val="C00000"/>
                </a:solidFill>
                <a:latin typeface="Times New Roman" pitchFamily="18" charset="0"/>
                <a:cs typeface="Times New Roman" pitchFamily="18" charset="0"/>
              </a:rPr>
              <a:t>ciò che conta è che possiamo </a:t>
            </a:r>
            <a:r>
              <a:rPr lang="it-IT" sz="2800" b="1" dirty="0" err="1" smtClean="0">
                <a:solidFill>
                  <a:srgbClr val="C00000"/>
                </a:solidFill>
                <a:latin typeface="Times New Roman" pitchFamily="18" charset="0"/>
                <a:cs typeface="Times New Roman" pitchFamily="18" charset="0"/>
              </a:rPr>
              <a:t>ri</a:t>
            </a:r>
            <a:r>
              <a:rPr lang="it-IT" sz="2800" b="1" dirty="0" smtClean="0">
                <a:solidFill>
                  <a:srgbClr val="C00000"/>
                </a:solidFill>
                <a:latin typeface="Times New Roman" pitchFamily="18" charset="0"/>
                <a:cs typeface="Times New Roman" pitchFamily="18" charset="0"/>
              </a:rPr>
              <a:t>-orientare i nostri passi dandoci obiettivi e mete in comune.</a:t>
            </a:r>
          </a:p>
          <a:p>
            <a:pPr algn="ctr"/>
            <a:endParaRPr lang="it-IT" sz="2400" dirty="0" smtClean="0">
              <a:latin typeface="Times New Roman" pitchFamily="18" charset="0"/>
              <a:cs typeface="Times New Roman" pitchFamily="18" charset="0"/>
            </a:endParaRPr>
          </a:p>
          <a:p>
            <a:pPr algn="ctr"/>
            <a:r>
              <a:rPr lang="it-IT" sz="2400" b="1" dirty="0" smtClean="0">
                <a:latin typeface="Times New Roman" pitchFamily="18" charset="0"/>
                <a:cs typeface="Times New Roman" pitchFamily="18" charset="0"/>
              </a:rPr>
              <a:t>Le programmazioni e le diverse iniziative proposte </a:t>
            </a:r>
          </a:p>
          <a:p>
            <a:pPr algn="ctr"/>
            <a:r>
              <a:rPr lang="it-IT" sz="2400" dirty="0" smtClean="0">
                <a:latin typeface="Times New Roman" pitchFamily="18" charset="0"/>
                <a:cs typeface="Times New Roman" pitchFamily="18" charset="0"/>
              </a:rPr>
              <a:t>dagli Uffici diocesani, dalle Associazioni, dai Movimenti, dalle Foranie e dalle Parrocchie </a:t>
            </a:r>
          </a:p>
          <a:p>
            <a:pPr algn="ctr"/>
            <a:r>
              <a:rPr lang="it-IT" sz="2400" b="1" dirty="0" smtClean="0">
                <a:latin typeface="Times New Roman" pitchFamily="18" charset="0"/>
                <a:cs typeface="Times New Roman" pitchFamily="18" charset="0"/>
              </a:rPr>
              <a:t>troveranno in questo strumento pastorale</a:t>
            </a:r>
          </a:p>
          <a:p>
            <a:pPr algn="ctr"/>
            <a:r>
              <a:rPr lang="it-IT" sz="2400" b="1" dirty="0" smtClean="0">
                <a:latin typeface="Times New Roman" pitchFamily="18" charset="0"/>
                <a:cs typeface="Times New Roman" pitchFamily="18" charset="0"/>
              </a:rPr>
              <a:t>le linee guida </a:t>
            </a:r>
          </a:p>
          <a:p>
            <a:pPr algn="ctr"/>
            <a:r>
              <a:rPr lang="it-IT" sz="2400" b="1" dirty="0" smtClean="0">
                <a:latin typeface="Times New Roman" pitchFamily="18" charset="0"/>
                <a:cs typeface="Times New Roman" pitchFamily="18" charset="0"/>
              </a:rPr>
              <a:t>e gli spunti per una verifica </a:t>
            </a:r>
          </a:p>
          <a:p>
            <a:pPr algn="ctr"/>
            <a:r>
              <a:rPr lang="it-IT" sz="2400" dirty="0" smtClean="0">
                <a:latin typeface="Times New Roman" pitchFamily="18" charset="0"/>
                <a:cs typeface="Times New Roman" pitchFamily="18" charset="0"/>
              </a:rPr>
              <a:t>di un corale agire ecclesiale.</a:t>
            </a:r>
          </a:p>
          <a:p>
            <a:endParaRPr lang="it-IT" dirty="0">
              <a:latin typeface="Times New Roman" pitchFamily="18" charset="0"/>
              <a:cs typeface="Times New Roman" pitchFamily="18" charset="0"/>
            </a:endParaRPr>
          </a:p>
        </p:txBody>
      </p:sp>
      <p:pic>
        <p:nvPicPr>
          <p:cNvPr id="4" name="Picture 2"/>
          <p:cNvPicPr/>
          <p:nvPr/>
        </p:nvPicPr>
        <p:blipFill>
          <a:blip r:embed="rId3" cstate="screen">
            <a:extLst>
              <a:ext uri="{28A0092B-C50C-407E-A947-70E740481C1C}">
                <a14:useLocalDpi xmlns:a14="http://schemas.microsoft.com/office/drawing/2010/main"/>
              </a:ext>
            </a:extLst>
          </a:blip>
          <a:srcRect/>
          <a:stretch>
            <a:fillRect/>
          </a:stretch>
        </p:blipFill>
        <p:spPr bwMode="auto">
          <a:xfrm rot="935899">
            <a:off x="7533044" y="5152670"/>
            <a:ext cx="1133175" cy="1414799"/>
          </a:xfrm>
          <a:prstGeom prst="rect">
            <a:avLst/>
          </a:prstGeom>
          <a:ln>
            <a:noFill/>
          </a:ln>
          <a:effectLst>
            <a:outerShdw blurRad="292100" dist="139700" dir="2700000" algn="tl" rotWithShape="0">
              <a:srgbClr val="333333">
                <a:alpha val="65000"/>
              </a:srgbClr>
            </a:outerShdw>
          </a:effectLst>
        </p:spPr>
      </p:pic>
      <p:pic>
        <p:nvPicPr>
          <p:cNvPr id="1026" name="Picture 2" descr="C:\Users\Sandra\Desktop\stemma-moretti-trasparente.png"/>
          <p:cNvPicPr>
            <a:picLocks noChangeAspect="1" noChangeArrowheads="1"/>
          </p:cNvPicPr>
          <p:nvPr/>
        </p:nvPicPr>
        <p:blipFill>
          <a:blip r:embed="rId4" cstate="print"/>
          <a:srcRect/>
          <a:stretch>
            <a:fillRect/>
          </a:stretch>
        </p:blipFill>
        <p:spPr bwMode="auto">
          <a:xfrm>
            <a:off x="7308304" y="4005064"/>
            <a:ext cx="995438" cy="1296144"/>
          </a:xfrm>
          <a:prstGeom prst="rect">
            <a:avLst/>
          </a:prstGeom>
          <a:noFill/>
        </p:spPr>
      </p:pic>
    </p:spTree>
    <p:extLst>
      <p:ext uri="{BB962C8B-B14F-4D97-AF65-F5344CB8AC3E}">
        <p14:creationId xmlns:p14="http://schemas.microsoft.com/office/powerpoint/2010/main" val="16980589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5759" y="2228417"/>
            <a:ext cx="6446969" cy="4016484"/>
          </a:xfrm>
          <a:prstGeom prst="rect">
            <a:avLst/>
          </a:prstGeom>
          <a:solidFill>
            <a:schemeClr val="bg1">
              <a:alpha val="65000"/>
            </a:schemeClr>
          </a:solidFill>
        </p:spPr>
        <p:txBody>
          <a:bodyPr wrap="square" rtlCol="0">
            <a:spAutoFit/>
          </a:bodyPr>
          <a:lstStyle/>
          <a:p>
            <a:pPr marL="285750" indent="-285750">
              <a:buFont typeface="Wingdings" panose="05000000000000000000" pitchFamily="2" charset="2"/>
              <a:buChar char="ü"/>
            </a:pPr>
            <a:r>
              <a:rPr lang="it-IT" b="1" dirty="0" smtClean="0">
                <a:solidFill>
                  <a:schemeClr val="bg2">
                    <a:lumMod val="25000"/>
                  </a:schemeClr>
                </a:solidFill>
                <a:latin typeface="Trebuchet MS" panose="020B0603020202020204" pitchFamily="34" charset="0"/>
              </a:rPr>
              <a:t>è </a:t>
            </a:r>
            <a:r>
              <a:rPr lang="it-IT" b="1" dirty="0">
                <a:solidFill>
                  <a:schemeClr val="bg2">
                    <a:lumMod val="25000"/>
                  </a:schemeClr>
                </a:solidFill>
                <a:latin typeface="Trebuchet MS" panose="020B0603020202020204" pitchFamily="34" charset="0"/>
              </a:rPr>
              <a:t>lavorare con un progetto</a:t>
            </a:r>
          </a:p>
          <a:p>
            <a:endParaRPr lang="it-IT" sz="700" b="1" dirty="0">
              <a:solidFill>
                <a:schemeClr val="bg2">
                  <a:lumMod val="25000"/>
                </a:schemeClr>
              </a:solidFill>
              <a:latin typeface="Trebuchet MS" panose="020B0603020202020204" pitchFamily="34" charset="0"/>
            </a:endParaRPr>
          </a:p>
          <a:p>
            <a:pPr marL="285750" indent="-285750">
              <a:buFont typeface="Wingdings" panose="05000000000000000000" pitchFamily="2" charset="2"/>
              <a:buChar char="ü"/>
            </a:pPr>
            <a:r>
              <a:rPr lang="it-IT" b="1" dirty="0">
                <a:solidFill>
                  <a:schemeClr val="bg2">
                    <a:lumMod val="25000"/>
                  </a:schemeClr>
                </a:solidFill>
                <a:latin typeface="Trebuchet MS" panose="020B0603020202020204" pitchFamily="34" charset="0"/>
              </a:rPr>
              <a:t>è diverso dal procedere a rimorchio o in modo </a:t>
            </a:r>
            <a:r>
              <a:rPr lang="it-IT" b="1" dirty="0" smtClean="0">
                <a:solidFill>
                  <a:schemeClr val="bg2">
                    <a:lumMod val="25000"/>
                  </a:schemeClr>
                </a:solidFill>
                <a:latin typeface="Trebuchet MS" panose="020B0603020202020204" pitchFamily="34" charset="0"/>
              </a:rPr>
              <a:t>estemporaneo</a:t>
            </a:r>
            <a:endParaRPr lang="it-IT" b="1" dirty="0">
              <a:solidFill>
                <a:schemeClr val="bg2">
                  <a:lumMod val="25000"/>
                </a:schemeClr>
              </a:solidFill>
              <a:latin typeface="Trebuchet MS" panose="020B0603020202020204" pitchFamily="34" charset="0"/>
            </a:endParaRPr>
          </a:p>
          <a:p>
            <a:endParaRPr lang="it-IT" sz="700" b="1" dirty="0">
              <a:solidFill>
                <a:schemeClr val="bg2">
                  <a:lumMod val="25000"/>
                </a:schemeClr>
              </a:solidFill>
              <a:latin typeface="Trebuchet MS" panose="020B0603020202020204" pitchFamily="34" charset="0"/>
            </a:endParaRPr>
          </a:p>
          <a:p>
            <a:pPr marL="285750" indent="-285750">
              <a:buFont typeface="Wingdings" panose="05000000000000000000" pitchFamily="2" charset="2"/>
              <a:buChar char="ü"/>
            </a:pPr>
            <a:r>
              <a:rPr lang="it-IT" b="1" dirty="0" smtClean="0">
                <a:solidFill>
                  <a:schemeClr val="bg2">
                    <a:lumMod val="25000"/>
                  </a:schemeClr>
                </a:solidFill>
                <a:latin typeface="Trebuchet MS" panose="020B0603020202020204" pitchFamily="34" charset="0"/>
              </a:rPr>
              <a:t>comporta il riconoscimento di responsabilità</a:t>
            </a:r>
            <a:endParaRPr lang="it-IT" b="1" dirty="0">
              <a:solidFill>
                <a:schemeClr val="bg2">
                  <a:lumMod val="25000"/>
                </a:schemeClr>
              </a:solidFill>
              <a:latin typeface="Trebuchet MS" panose="020B0603020202020204" pitchFamily="34" charset="0"/>
            </a:endParaRPr>
          </a:p>
          <a:p>
            <a:endParaRPr lang="it-IT" sz="700" b="1" dirty="0">
              <a:solidFill>
                <a:schemeClr val="bg2">
                  <a:lumMod val="25000"/>
                </a:schemeClr>
              </a:solidFill>
              <a:latin typeface="Trebuchet MS" panose="020B0603020202020204" pitchFamily="34" charset="0"/>
            </a:endParaRPr>
          </a:p>
          <a:p>
            <a:pPr marL="285750" indent="-285750">
              <a:buFont typeface="Wingdings" panose="05000000000000000000" pitchFamily="2" charset="2"/>
              <a:buChar char="ü"/>
            </a:pPr>
            <a:r>
              <a:rPr lang="it-IT" b="1" dirty="0">
                <a:solidFill>
                  <a:schemeClr val="bg2">
                    <a:lumMod val="25000"/>
                  </a:schemeClr>
                </a:solidFill>
                <a:latin typeface="Trebuchet MS" panose="020B0603020202020204" pitchFamily="34" charset="0"/>
              </a:rPr>
              <a:t>è rispondere ad un’esigenza di continuità</a:t>
            </a:r>
            <a:endParaRPr lang="it-IT" sz="700" b="1" dirty="0">
              <a:solidFill>
                <a:schemeClr val="bg2">
                  <a:lumMod val="25000"/>
                </a:schemeClr>
              </a:solidFill>
              <a:latin typeface="Trebuchet MS" panose="020B0603020202020204" pitchFamily="34" charset="0"/>
            </a:endParaRPr>
          </a:p>
          <a:p>
            <a:endParaRPr lang="it-IT" b="1" dirty="0"/>
          </a:p>
          <a:p>
            <a:r>
              <a:rPr lang="it-IT" b="1" dirty="0" smtClean="0">
                <a:solidFill>
                  <a:schemeClr val="tx2">
                    <a:lumMod val="75000"/>
                  </a:schemeClr>
                </a:solidFill>
                <a:latin typeface="Trebuchet MS" panose="020B0603020202020204" pitchFamily="34" charset="0"/>
              </a:rPr>
              <a:t>Suppone </a:t>
            </a:r>
            <a:r>
              <a:rPr lang="it-IT" b="1" dirty="0">
                <a:solidFill>
                  <a:schemeClr val="tx2">
                    <a:lumMod val="75000"/>
                  </a:schemeClr>
                </a:solidFill>
                <a:latin typeface="Trebuchet MS" panose="020B0603020202020204" pitchFamily="34" charset="0"/>
              </a:rPr>
              <a:t>che non ci sia un processo di delega in cui alcuni pensano ed organizzano per tutti. </a:t>
            </a:r>
            <a:endParaRPr lang="it-IT" b="1" dirty="0" smtClean="0">
              <a:solidFill>
                <a:schemeClr val="tx2">
                  <a:lumMod val="75000"/>
                </a:schemeClr>
              </a:solidFill>
              <a:latin typeface="Trebuchet MS" panose="020B0603020202020204" pitchFamily="34" charset="0"/>
            </a:endParaRPr>
          </a:p>
          <a:p>
            <a:endParaRPr lang="it-IT" b="1" dirty="0">
              <a:solidFill>
                <a:schemeClr val="tx2">
                  <a:lumMod val="75000"/>
                </a:schemeClr>
              </a:solidFill>
              <a:latin typeface="Trebuchet MS" panose="020B0603020202020204" pitchFamily="34" charset="0"/>
            </a:endParaRPr>
          </a:p>
          <a:p>
            <a:r>
              <a:rPr lang="it-IT" b="1" dirty="0">
                <a:solidFill>
                  <a:schemeClr val="tx2">
                    <a:lumMod val="75000"/>
                  </a:schemeClr>
                </a:solidFill>
                <a:latin typeface="Trebuchet MS" panose="020B0603020202020204" pitchFamily="34" charset="0"/>
              </a:rPr>
              <a:t>La vita della Chiesa è legata al </a:t>
            </a:r>
          </a:p>
          <a:p>
            <a:r>
              <a:rPr lang="it-IT" b="1" dirty="0" smtClean="0">
                <a:solidFill>
                  <a:schemeClr val="tx2">
                    <a:lumMod val="75000"/>
                  </a:schemeClr>
                </a:solidFill>
                <a:latin typeface="Trebuchet MS" panose="020B0603020202020204" pitchFamily="34" charset="0"/>
              </a:rPr>
              <a:t>discernimento </a:t>
            </a:r>
            <a:r>
              <a:rPr lang="it-IT" b="1" dirty="0" err="1">
                <a:solidFill>
                  <a:schemeClr val="tx2">
                    <a:lumMod val="75000"/>
                  </a:schemeClr>
                </a:solidFill>
                <a:latin typeface="Trebuchet MS" panose="020B0603020202020204" pitchFamily="34" charset="0"/>
              </a:rPr>
              <a:t>comunionale</a:t>
            </a:r>
            <a:r>
              <a:rPr lang="it-IT" b="1" dirty="0">
                <a:solidFill>
                  <a:schemeClr val="tx2">
                    <a:lumMod val="75000"/>
                  </a:schemeClr>
                </a:solidFill>
                <a:latin typeface="Trebuchet MS" panose="020B0603020202020204" pitchFamily="34" charset="0"/>
              </a:rPr>
              <a:t>, </a:t>
            </a:r>
          </a:p>
          <a:p>
            <a:r>
              <a:rPr lang="it-IT" b="1" dirty="0">
                <a:solidFill>
                  <a:schemeClr val="tx2">
                    <a:lumMod val="75000"/>
                  </a:schemeClr>
                </a:solidFill>
                <a:latin typeface="Trebuchet MS" panose="020B0603020202020204" pitchFamily="34" charset="0"/>
              </a:rPr>
              <a:t>insieme si costruisce con uno sguardo prospettico</a:t>
            </a:r>
            <a:r>
              <a:rPr lang="it-IT" b="1" dirty="0" smtClean="0">
                <a:solidFill>
                  <a:schemeClr val="tx2">
                    <a:lumMod val="75000"/>
                  </a:schemeClr>
                </a:solidFill>
                <a:latin typeface="Trebuchet MS" panose="020B0603020202020204" pitchFamily="34" charset="0"/>
              </a:rPr>
              <a:t>.</a:t>
            </a:r>
            <a:endParaRPr lang="it-IT" i="1" dirty="0" smtClean="0"/>
          </a:p>
          <a:p>
            <a:endParaRPr lang="it-IT" dirty="0"/>
          </a:p>
        </p:txBody>
      </p:sp>
      <p:sp>
        <p:nvSpPr>
          <p:cNvPr id="4" name="Rettangolo 3"/>
          <p:cNvSpPr/>
          <p:nvPr/>
        </p:nvSpPr>
        <p:spPr>
          <a:xfrm>
            <a:off x="241813" y="90498"/>
            <a:ext cx="6706451" cy="1754326"/>
          </a:xfrm>
          <a:prstGeom prst="rect">
            <a:avLst/>
          </a:prstGeom>
          <a:noFill/>
        </p:spPr>
        <p:txBody>
          <a:bodyPr wrap="none" lIns="91440" tIns="45720" rIns="91440" bIns="45720">
            <a:spAutoFit/>
          </a:bodyPr>
          <a:lstStyle/>
          <a:p>
            <a:r>
              <a:rPr lang="it-IT" sz="5400" b="1" cap="none"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Programmare </a:t>
            </a:r>
          </a:p>
          <a:p>
            <a:r>
              <a:rPr lang="it-IT" sz="5400" b="1"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u</a:t>
            </a:r>
            <a:r>
              <a:rPr lang="it-IT" sz="5400" b="1"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n’azione pastorale</a:t>
            </a:r>
            <a:endParaRPr lang="it-IT" sz="5400" b="1" cap="none"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endParaRPr>
          </a:p>
        </p:txBody>
      </p:sp>
      <p:pic>
        <p:nvPicPr>
          <p:cNvPr id="3" name="Picture 2" descr="http://www.genitronsviluppo.com/architettura_sostenibile/immagini/case_in_paglia_casa_di_paglia_architettura_sostenibile_bioarchitettura_paglia_progettare_case_in_paglia_materiale_ecocompatibile_2.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0848010">
            <a:off x="7124386" y="3251199"/>
            <a:ext cx="1954265" cy="250146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757745">
            <a:off x="6374829" y="4879722"/>
            <a:ext cx="2219056" cy="1587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6785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1684</TotalTime>
  <Words>3719</Words>
  <Application>Microsoft Macintosh PowerPoint</Application>
  <PresentationFormat>Presentazione su schermo (4:3)</PresentationFormat>
  <Paragraphs>489</Paragraphs>
  <Slides>28</Slides>
  <Notes>27</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Sfaccettatura</vt:lpstr>
      <vt:lpstr>Arcidiocesi di Salerno Campagna Acerno CONVEGNO PASTORALE DIOCESANO 16-17-18 giugno 2015 </vt:lpstr>
      <vt:lpstr>Il cammino della Chiesa salernitana</vt:lpstr>
      <vt:lpstr>Presentazione di PowerPoint</vt:lpstr>
      <vt:lpstr>Presentazione di PowerPoint</vt:lpstr>
      <vt:lpstr>Presentazione di PowerPoint</vt:lpstr>
      <vt:lpstr>Presentazione di PowerPoint</vt:lpstr>
      <vt:lpstr>Stile laboratoriale scelta strategica e non occasionale </vt:lpstr>
      <vt:lpstr>Presentazione di PowerPoint</vt:lpstr>
      <vt:lpstr>Presentazione di PowerPoint</vt:lpstr>
      <vt:lpstr>Dinamismo di coinvolgimento …</vt:lpstr>
      <vt:lpstr>In ascolto della nostra diocesi</vt:lpstr>
      <vt:lpstr>Presentazione di PowerPoint</vt:lpstr>
      <vt:lpstr>Presentazione di PowerPoint</vt:lpstr>
      <vt:lpstr>Il volto delle nostre comunità </vt:lpstr>
      <vt:lpstr>Prospettive pastorali…</vt:lpstr>
      <vt:lpstr>Primo annuncio - Parola -Celebrazione - Vita</vt:lpstr>
      <vt:lpstr>Presentazione di PowerPoint</vt:lpstr>
      <vt:lpstr>Prospettive…</vt:lpstr>
      <vt:lpstr>Primo annuncio – Iniziazione cristiana - Catechesi</vt:lpstr>
      <vt:lpstr>Presentazione di PowerPoint</vt:lpstr>
      <vt:lpstr>Primo annuncio - Carità</vt:lpstr>
      <vt:lpstr>Prospettive…</vt:lpstr>
      <vt:lpstr>Primo annuncio –  Sfida educativa</vt:lpstr>
      <vt:lpstr>Prospettive…</vt:lpstr>
      <vt:lpstr>Primo annuncio - Giovani</vt:lpstr>
      <vt:lpstr>Prospettive…</vt:lpstr>
      <vt:lpstr>PRIORITA’ DIOCESANE INDIVIDUATE</vt:lpstr>
      <vt:lpstr>Anche noi esploratori  nella terra promessa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Agire</cp:lastModifiedBy>
  <cp:revision>95</cp:revision>
  <dcterms:created xsi:type="dcterms:W3CDTF">2015-06-10T10:12:41Z</dcterms:created>
  <dcterms:modified xsi:type="dcterms:W3CDTF">2015-06-18T09:12:13Z</dcterms:modified>
</cp:coreProperties>
</file>