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B8DA6-AD7A-46A2-8760-B69F7FCF23F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EE266C8-AA87-4CEC-BAFF-F9953A44FD09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Accogliere</a:t>
          </a:r>
          <a:endParaRPr lang="it-IT" dirty="0"/>
        </a:p>
      </dgm:t>
    </dgm:pt>
    <dgm:pt modelId="{20DB9E0C-715C-407F-B693-68B91A1FC264}" type="parTrans" cxnId="{388C85F1-4CB2-476E-B9CA-3A0DA9CE4C7C}">
      <dgm:prSet/>
      <dgm:spPr/>
      <dgm:t>
        <a:bodyPr/>
        <a:lstStyle/>
        <a:p>
          <a:endParaRPr lang="it-IT"/>
        </a:p>
      </dgm:t>
    </dgm:pt>
    <dgm:pt modelId="{7A0B8A93-7DDD-493E-8D1D-D8EE561A7C95}" type="sibTrans" cxnId="{388C85F1-4CB2-476E-B9CA-3A0DA9CE4C7C}">
      <dgm:prSet/>
      <dgm:spPr/>
      <dgm:t>
        <a:bodyPr/>
        <a:lstStyle/>
        <a:p>
          <a:endParaRPr lang="it-IT"/>
        </a:p>
      </dgm:t>
    </dgm:pt>
    <dgm:pt modelId="{1A193A55-5320-4BAF-B4D0-011E2E5DC648}">
      <dgm:prSet phldrT="[Testo]"/>
      <dgm:spPr/>
      <dgm:t>
        <a:bodyPr/>
        <a:lstStyle/>
        <a:p>
          <a:pPr algn="ctr"/>
          <a:r>
            <a:rPr lang="it-IT" dirty="0" smtClean="0"/>
            <a:t>GENERARE</a:t>
          </a:r>
          <a:endParaRPr lang="it-IT" dirty="0"/>
        </a:p>
      </dgm:t>
    </dgm:pt>
    <dgm:pt modelId="{AE79C095-D2DE-4D4D-82C8-0B373536DC76}" type="parTrans" cxnId="{6E826262-3013-4E6F-87F4-33E7AB50AFE2}">
      <dgm:prSet/>
      <dgm:spPr/>
      <dgm:t>
        <a:bodyPr/>
        <a:lstStyle/>
        <a:p>
          <a:endParaRPr lang="it-IT"/>
        </a:p>
      </dgm:t>
    </dgm:pt>
    <dgm:pt modelId="{DB4E4B9D-7C00-4517-B3D8-33BF5EABC855}" type="sibTrans" cxnId="{6E826262-3013-4E6F-87F4-33E7AB50AFE2}">
      <dgm:prSet/>
      <dgm:spPr/>
      <dgm:t>
        <a:bodyPr/>
        <a:lstStyle/>
        <a:p>
          <a:endParaRPr lang="it-IT"/>
        </a:p>
      </dgm:t>
    </dgm:pt>
    <dgm:pt modelId="{12965CAA-B218-472A-9C33-7D3893099B41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Accompagnare</a:t>
          </a:r>
          <a:endParaRPr lang="it-IT" dirty="0"/>
        </a:p>
      </dgm:t>
    </dgm:pt>
    <dgm:pt modelId="{DE47C62C-2E4D-4FCF-BA99-C9F882048128}" type="parTrans" cxnId="{DE4A6C94-288D-4091-A47D-E1AF38316527}">
      <dgm:prSet/>
      <dgm:spPr/>
      <dgm:t>
        <a:bodyPr/>
        <a:lstStyle/>
        <a:p>
          <a:endParaRPr lang="it-IT"/>
        </a:p>
      </dgm:t>
    </dgm:pt>
    <dgm:pt modelId="{9124009B-B813-4888-8EC5-53DF28981AFB}" type="sibTrans" cxnId="{DE4A6C94-288D-4091-A47D-E1AF38316527}">
      <dgm:prSet/>
      <dgm:spPr/>
      <dgm:t>
        <a:bodyPr/>
        <a:lstStyle/>
        <a:p>
          <a:endParaRPr lang="it-IT"/>
        </a:p>
      </dgm:t>
    </dgm:pt>
    <dgm:pt modelId="{85901AC3-E543-4688-9B28-B72953A756D6}">
      <dgm:prSet phldrT="[Testo]"/>
      <dgm:spPr/>
      <dgm:t>
        <a:bodyPr/>
        <a:lstStyle/>
        <a:p>
          <a:pPr algn="ctr"/>
          <a:r>
            <a:rPr lang="it-IT" dirty="0" smtClean="0"/>
            <a:t>VALORIZZARE</a:t>
          </a:r>
          <a:endParaRPr lang="it-IT" dirty="0"/>
        </a:p>
      </dgm:t>
    </dgm:pt>
    <dgm:pt modelId="{852B550F-3460-4FA4-9CA6-650A73C003AB}" type="parTrans" cxnId="{8D8B5090-2AD5-4B2C-84CD-7114969DCB17}">
      <dgm:prSet/>
      <dgm:spPr/>
      <dgm:t>
        <a:bodyPr/>
        <a:lstStyle/>
        <a:p>
          <a:endParaRPr lang="it-IT"/>
        </a:p>
      </dgm:t>
    </dgm:pt>
    <dgm:pt modelId="{D4C18659-BF8A-4C77-B942-C7B06DCBC8B1}" type="sibTrans" cxnId="{8D8B5090-2AD5-4B2C-84CD-7114969DCB17}">
      <dgm:prSet/>
      <dgm:spPr/>
      <dgm:t>
        <a:bodyPr/>
        <a:lstStyle/>
        <a:p>
          <a:endParaRPr lang="it-IT"/>
        </a:p>
      </dgm:t>
    </dgm:pt>
    <dgm:pt modelId="{AC0C5D61-9FAD-4F0D-9F97-7BA0A2EFBE43}">
      <dgm:prSet phldrT="[Testo]"/>
      <dgm:spPr/>
      <dgm:t>
        <a:bodyPr/>
        <a:lstStyle/>
        <a:p>
          <a:pPr algn="l"/>
          <a:endParaRPr lang="it-IT" dirty="0"/>
        </a:p>
      </dgm:t>
    </dgm:pt>
    <dgm:pt modelId="{47E6745B-151D-40E6-A66D-11DEB59E8F7F}" type="parTrans" cxnId="{868A64DB-79CB-4CDC-BEA9-C545C17E1A96}">
      <dgm:prSet/>
      <dgm:spPr/>
      <dgm:t>
        <a:bodyPr/>
        <a:lstStyle/>
        <a:p>
          <a:endParaRPr lang="it-IT"/>
        </a:p>
      </dgm:t>
    </dgm:pt>
    <dgm:pt modelId="{14AC4195-EC80-4E8E-A4A8-F10C63951646}" type="sibTrans" cxnId="{868A64DB-79CB-4CDC-BEA9-C545C17E1A96}">
      <dgm:prSet/>
      <dgm:spPr/>
      <dgm:t>
        <a:bodyPr/>
        <a:lstStyle/>
        <a:p>
          <a:endParaRPr lang="it-IT"/>
        </a:p>
      </dgm:t>
    </dgm:pt>
    <dgm:pt modelId="{19827AD1-1C1F-4423-AA8E-7B03D370AC87}">
      <dgm:prSet/>
      <dgm:spPr>
        <a:solidFill>
          <a:srgbClr val="7030A0"/>
        </a:solidFill>
      </dgm:spPr>
      <dgm:t>
        <a:bodyPr/>
        <a:lstStyle/>
        <a:p>
          <a:r>
            <a:rPr lang="it-IT" dirty="0" smtClean="0"/>
            <a:t>Guarire</a:t>
          </a:r>
          <a:endParaRPr lang="it-IT" dirty="0"/>
        </a:p>
      </dgm:t>
    </dgm:pt>
    <dgm:pt modelId="{D855EE52-82D7-4DCA-9335-C5E76F449223}" type="parTrans" cxnId="{29BDEB94-F5D6-4ED0-9965-E71115CC13C5}">
      <dgm:prSet/>
      <dgm:spPr/>
      <dgm:t>
        <a:bodyPr/>
        <a:lstStyle/>
        <a:p>
          <a:endParaRPr lang="it-IT"/>
        </a:p>
      </dgm:t>
    </dgm:pt>
    <dgm:pt modelId="{A262A03B-B710-4546-BC7E-DEAD05E66BE9}" type="sibTrans" cxnId="{29BDEB94-F5D6-4ED0-9965-E71115CC13C5}">
      <dgm:prSet/>
      <dgm:spPr/>
      <dgm:t>
        <a:bodyPr/>
        <a:lstStyle/>
        <a:p>
          <a:endParaRPr lang="it-IT"/>
        </a:p>
      </dgm:t>
    </dgm:pt>
    <dgm:pt modelId="{FCA798F8-05ED-44FD-9CE8-EB4FD7630F87}">
      <dgm:prSet/>
      <dgm:spPr/>
      <dgm:t>
        <a:bodyPr/>
        <a:lstStyle/>
        <a:p>
          <a:pPr algn="ctr"/>
          <a:r>
            <a:rPr lang="it-IT" dirty="0" smtClean="0"/>
            <a:t>PRENDERSI CURA</a:t>
          </a:r>
          <a:endParaRPr lang="it-IT" dirty="0"/>
        </a:p>
      </dgm:t>
    </dgm:pt>
    <dgm:pt modelId="{F38EFD44-9FEF-408A-92FF-DC6274684F54}" type="parTrans" cxnId="{496D4ED4-5BE5-434B-8AC2-CED0F786B711}">
      <dgm:prSet/>
      <dgm:spPr/>
      <dgm:t>
        <a:bodyPr/>
        <a:lstStyle/>
        <a:p>
          <a:endParaRPr lang="it-IT"/>
        </a:p>
      </dgm:t>
    </dgm:pt>
    <dgm:pt modelId="{19C33A72-47BE-4995-A159-64CBDF105BE4}" type="sibTrans" cxnId="{496D4ED4-5BE5-434B-8AC2-CED0F786B711}">
      <dgm:prSet/>
      <dgm:spPr/>
      <dgm:t>
        <a:bodyPr/>
        <a:lstStyle/>
        <a:p>
          <a:endParaRPr lang="it-IT"/>
        </a:p>
      </dgm:t>
    </dgm:pt>
    <dgm:pt modelId="{1F72A320-80D4-4776-853E-6082186C2AF3}" type="pres">
      <dgm:prSet presAssocID="{009B8DA6-AD7A-46A2-8760-B69F7FCF23F5}" presName="Name0" presStyleCnt="0">
        <dgm:presLayoutVars>
          <dgm:dir/>
          <dgm:animLvl val="lvl"/>
          <dgm:resizeHandles/>
        </dgm:presLayoutVars>
      </dgm:prSet>
      <dgm:spPr/>
    </dgm:pt>
    <dgm:pt modelId="{0660A478-E0D7-4873-A28D-82CE0C97F9E8}" type="pres">
      <dgm:prSet presAssocID="{9EE266C8-AA87-4CEC-BAFF-F9953A44FD09}" presName="linNode" presStyleCnt="0"/>
      <dgm:spPr/>
    </dgm:pt>
    <dgm:pt modelId="{75FC48E5-87BB-4CB7-BF75-A017FF0F6A74}" type="pres">
      <dgm:prSet presAssocID="{9EE266C8-AA87-4CEC-BAFF-F9953A44FD09}" presName="parentShp" presStyleLbl="node1" presStyleIdx="0" presStyleCnt="3">
        <dgm:presLayoutVars>
          <dgm:bulletEnabled val="1"/>
        </dgm:presLayoutVars>
      </dgm:prSet>
      <dgm:spPr/>
    </dgm:pt>
    <dgm:pt modelId="{3A0CA673-3715-41F8-B471-C96077D3844B}" type="pres">
      <dgm:prSet presAssocID="{9EE266C8-AA87-4CEC-BAFF-F9953A44FD0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075A6D-C284-49A5-B365-4BB16644854C}" type="pres">
      <dgm:prSet presAssocID="{7A0B8A93-7DDD-493E-8D1D-D8EE561A7C95}" presName="spacing" presStyleCnt="0"/>
      <dgm:spPr/>
    </dgm:pt>
    <dgm:pt modelId="{260D5FD9-6C25-437D-9123-37AF6889F76C}" type="pres">
      <dgm:prSet presAssocID="{12965CAA-B218-472A-9C33-7D3893099B41}" presName="linNode" presStyleCnt="0"/>
      <dgm:spPr/>
    </dgm:pt>
    <dgm:pt modelId="{D6A1FE4D-8DE6-4FCE-8E3C-6E56A451F397}" type="pres">
      <dgm:prSet presAssocID="{12965CAA-B218-472A-9C33-7D3893099B4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5E6A6C-28D2-4159-B496-C3946D83C5F6}" type="pres">
      <dgm:prSet presAssocID="{12965CAA-B218-472A-9C33-7D3893099B41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70F62F-49F0-48E0-A395-D9432C29D430}" type="pres">
      <dgm:prSet presAssocID="{9124009B-B813-4888-8EC5-53DF28981AFB}" presName="spacing" presStyleCnt="0"/>
      <dgm:spPr/>
    </dgm:pt>
    <dgm:pt modelId="{4E434026-1D2D-41CD-A005-CD3B4F10E32D}" type="pres">
      <dgm:prSet presAssocID="{19827AD1-1C1F-4423-AA8E-7B03D370AC87}" presName="linNode" presStyleCnt="0"/>
      <dgm:spPr/>
    </dgm:pt>
    <dgm:pt modelId="{13242646-F819-41EB-88D0-15BC67AE97F6}" type="pres">
      <dgm:prSet presAssocID="{19827AD1-1C1F-4423-AA8E-7B03D370AC8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2CB841-D7D7-4397-A588-7E9CBC9956AE}" type="pres">
      <dgm:prSet presAssocID="{19827AD1-1C1F-4423-AA8E-7B03D370AC87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4B2E5D00-0A39-4C39-B269-12C8703C3ACA}" type="presOf" srcId="{1A193A55-5320-4BAF-B4D0-011E2E5DC648}" destId="{3A0CA673-3715-41F8-B471-C96077D3844B}" srcOrd="0" destOrd="0" presId="urn:microsoft.com/office/officeart/2005/8/layout/vList6"/>
    <dgm:cxn modelId="{DE4A6C94-288D-4091-A47D-E1AF38316527}" srcId="{009B8DA6-AD7A-46A2-8760-B69F7FCF23F5}" destId="{12965CAA-B218-472A-9C33-7D3893099B41}" srcOrd="1" destOrd="0" parTransId="{DE47C62C-2E4D-4FCF-BA99-C9F882048128}" sibTransId="{9124009B-B813-4888-8EC5-53DF28981AFB}"/>
    <dgm:cxn modelId="{388C85F1-4CB2-476E-B9CA-3A0DA9CE4C7C}" srcId="{009B8DA6-AD7A-46A2-8760-B69F7FCF23F5}" destId="{9EE266C8-AA87-4CEC-BAFF-F9953A44FD09}" srcOrd="0" destOrd="0" parTransId="{20DB9E0C-715C-407F-B693-68B91A1FC264}" sibTransId="{7A0B8A93-7DDD-493E-8D1D-D8EE561A7C95}"/>
    <dgm:cxn modelId="{2E9228A6-BBFE-4268-8BC1-F7079DD959D4}" type="presOf" srcId="{AC0C5D61-9FAD-4F0D-9F97-7BA0A2EFBE43}" destId="{3A0CA673-3715-41F8-B471-C96077D3844B}" srcOrd="0" destOrd="1" presId="urn:microsoft.com/office/officeart/2005/8/layout/vList6"/>
    <dgm:cxn modelId="{520A79D7-F125-41C2-96BA-1902713BEFB2}" type="presOf" srcId="{12965CAA-B218-472A-9C33-7D3893099B41}" destId="{D6A1FE4D-8DE6-4FCE-8E3C-6E56A451F397}" srcOrd="0" destOrd="0" presId="urn:microsoft.com/office/officeart/2005/8/layout/vList6"/>
    <dgm:cxn modelId="{4ACAD583-EABF-47D2-AAA1-9EF4397AAE2A}" type="presOf" srcId="{009B8DA6-AD7A-46A2-8760-B69F7FCF23F5}" destId="{1F72A320-80D4-4776-853E-6082186C2AF3}" srcOrd="0" destOrd="0" presId="urn:microsoft.com/office/officeart/2005/8/layout/vList6"/>
    <dgm:cxn modelId="{8D8B5090-2AD5-4B2C-84CD-7114969DCB17}" srcId="{12965CAA-B218-472A-9C33-7D3893099B41}" destId="{85901AC3-E543-4688-9B28-B72953A756D6}" srcOrd="0" destOrd="0" parTransId="{852B550F-3460-4FA4-9CA6-650A73C003AB}" sibTransId="{D4C18659-BF8A-4C77-B942-C7B06DCBC8B1}"/>
    <dgm:cxn modelId="{6E826262-3013-4E6F-87F4-33E7AB50AFE2}" srcId="{9EE266C8-AA87-4CEC-BAFF-F9953A44FD09}" destId="{1A193A55-5320-4BAF-B4D0-011E2E5DC648}" srcOrd="0" destOrd="0" parTransId="{AE79C095-D2DE-4D4D-82C8-0B373536DC76}" sibTransId="{DB4E4B9D-7C00-4517-B3D8-33BF5EABC855}"/>
    <dgm:cxn modelId="{868A64DB-79CB-4CDC-BEA9-C545C17E1A96}" srcId="{9EE266C8-AA87-4CEC-BAFF-F9953A44FD09}" destId="{AC0C5D61-9FAD-4F0D-9F97-7BA0A2EFBE43}" srcOrd="1" destOrd="0" parTransId="{47E6745B-151D-40E6-A66D-11DEB59E8F7F}" sibTransId="{14AC4195-EC80-4E8E-A4A8-F10C63951646}"/>
    <dgm:cxn modelId="{B92D04A3-A05A-4223-ACCE-51010446F411}" type="presOf" srcId="{9EE266C8-AA87-4CEC-BAFF-F9953A44FD09}" destId="{75FC48E5-87BB-4CB7-BF75-A017FF0F6A74}" srcOrd="0" destOrd="0" presId="urn:microsoft.com/office/officeart/2005/8/layout/vList6"/>
    <dgm:cxn modelId="{29BDEB94-F5D6-4ED0-9965-E71115CC13C5}" srcId="{009B8DA6-AD7A-46A2-8760-B69F7FCF23F5}" destId="{19827AD1-1C1F-4423-AA8E-7B03D370AC87}" srcOrd="2" destOrd="0" parTransId="{D855EE52-82D7-4DCA-9335-C5E76F449223}" sibTransId="{A262A03B-B710-4546-BC7E-DEAD05E66BE9}"/>
    <dgm:cxn modelId="{E505778A-1CDF-44C6-BFB7-3573D6B17B04}" type="presOf" srcId="{85901AC3-E543-4688-9B28-B72953A756D6}" destId="{9B5E6A6C-28D2-4159-B496-C3946D83C5F6}" srcOrd="0" destOrd="0" presId="urn:microsoft.com/office/officeart/2005/8/layout/vList6"/>
    <dgm:cxn modelId="{4DEEC9DB-260D-4794-AD6C-FBCF27EED62D}" type="presOf" srcId="{19827AD1-1C1F-4423-AA8E-7B03D370AC87}" destId="{13242646-F819-41EB-88D0-15BC67AE97F6}" srcOrd="0" destOrd="0" presId="urn:microsoft.com/office/officeart/2005/8/layout/vList6"/>
    <dgm:cxn modelId="{3EF0B386-28F4-4528-A285-971A2E9826C8}" type="presOf" srcId="{FCA798F8-05ED-44FD-9CE8-EB4FD7630F87}" destId="{502CB841-D7D7-4397-A588-7E9CBC9956AE}" srcOrd="0" destOrd="0" presId="urn:microsoft.com/office/officeart/2005/8/layout/vList6"/>
    <dgm:cxn modelId="{496D4ED4-5BE5-434B-8AC2-CED0F786B711}" srcId="{19827AD1-1C1F-4423-AA8E-7B03D370AC87}" destId="{FCA798F8-05ED-44FD-9CE8-EB4FD7630F87}" srcOrd="0" destOrd="0" parTransId="{F38EFD44-9FEF-408A-92FF-DC6274684F54}" sibTransId="{19C33A72-47BE-4995-A159-64CBDF105BE4}"/>
    <dgm:cxn modelId="{AFC58A8B-0346-436D-AB58-75E062B12CDE}" type="presParOf" srcId="{1F72A320-80D4-4776-853E-6082186C2AF3}" destId="{0660A478-E0D7-4873-A28D-82CE0C97F9E8}" srcOrd="0" destOrd="0" presId="urn:microsoft.com/office/officeart/2005/8/layout/vList6"/>
    <dgm:cxn modelId="{E4783742-84ED-443E-A44E-EA9936B14231}" type="presParOf" srcId="{0660A478-E0D7-4873-A28D-82CE0C97F9E8}" destId="{75FC48E5-87BB-4CB7-BF75-A017FF0F6A74}" srcOrd="0" destOrd="0" presId="urn:microsoft.com/office/officeart/2005/8/layout/vList6"/>
    <dgm:cxn modelId="{3CEC10F3-C64C-4314-BEE0-F0042676546C}" type="presParOf" srcId="{0660A478-E0D7-4873-A28D-82CE0C97F9E8}" destId="{3A0CA673-3715-41F8-B471-C96077D3844B}" srcOrd="1" destOrd="0" presId="urn:microsoft.com/office/officeart/2005/8/layout/vList6"/>
    <dgm:cxn modelId="{FCC40743-8173-4CBF-AC54-288767186345}" type="presParOf" srcId="{1F72A320-80D4-4776-853E-6082186C2AF3}" destId="{0F075A6D-C284-49A5-B365-4BB16644854C}" srcOrd="1" destOrd="0" presId="urn:microsoft.com/office/officeart/2005/8/layout/vList6"/>
    <dgm:cxn modelId="{ED3E558F-4C29-42D8-B554-9B7A62B9284C}" type="presParOf" srcId="{1F72A320-80D4-4776-853E-6082186C2AF3}" destId="{260D5FD9-6C25-437D-9123-37AF6889F76C}" srcOrd="2" destOrd="0" presId="urn:microsoft.com/office/officeart/2005/8/layout/vList6"/>
    <dgm:cxn modelId="{8A27136E-9ABD-45A1-82EA-3467F2D39482}" type="presParOf" srcId="{260D5FD9-6C25-437D-9123-37AF6889F76C}" destId="{D6A1FE4D-8DE6-4FCE-8E3C-6E56A451F397}" srcOrd="0" destOrd="0" presId="urn:microsoft.com/office/officeart/2005/8/layout/vList6"/>
    <dgm:cxn modelId="{6434E59F-4CC8-4CBC-8AD7-F4388DC8368F}" type="presParOf" srcId="{260D5FD9-6C25-437D-9123-37AF6889F76C}" destId="{9B5E6A6C-28D2-4159-B496-C3946D83C5F6}" srcOrd="1" destOrd="0" presId="urn:microsoft.com/office/officeart/2005/8/layout/vList6"/>
    <dgm:cxn modelId="{D2E46C20-1B7E-49AB-B66C-5EAE1C010B15}" type="presParOf" srcId="{1F72A320-80D4-4776-853E-6082186C2AF3}" destId="{4070F62F-49F0-48E0-A395-D9432C29D430}" srcOrd="3" destOrd="0" presId="urn:microsoft.com/office/officeart/2005/8/layout/vList6"/>
    <dgm:cxn modelId="{8ED3825D-6F84-46B6-9DD3-31E33EA9D91C}" type="presParOf" srcId="{1F72A320-80D4-4776-853E-6082186C2AF3}" destId="{4E434026-1D2D-41CD-A005-CD3B4F10E32D}" srcOrd="4" destOrd="0" presId="urn:microsoft.com/office/officeart/2005/8/layout/vList6"/>
    <dgm:cxn modelId="{43474A62-7E12-47FA-8243-1E4D2F82C269}" type="presParOf" srcId="{4E434026-1D2D-41CD-A005-CD3B4F10E32D}" destId="{13242646-F819-41EB-88D0-15BC67AE97F6}" srcOrd="0" destOrd="0" presId="urn:microsoft.com/office/officeart/2005/8/layout/vList6"/>
    <dgm:cxn modelId="{3E451072-B0FF-49EB-A06F-7573EB8F610A}" type="presParOf" srcId="{4E434026-1D2D-41CD-A005-CD3B4F10E32D}" destId="{502CB841-D7D7-4397-A588-7E9CBC9956A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A673-3715-41F8-B471-C96077D3844B}">
      <dsp:nvSpPr>
        <dsp:cNvPr id="0" name=""/>
        <dsp:cNvSpPr/>
      </dsp:nvSpPr>
      <dsp:spPr>
        <a:xfrm>
          <a:off x="3291839" y="0"/>
          <a:ext cx="4937760" cy="17654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900" kern="1200" dirty="0" smtClean="0"/>
            <a:t>GENERARE</a:t>
          </a:r>
          <a:endParaRPr lang="it-IT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3900" kern="1200" dirty="0"/>
        </a:p>
      </dsp:txBody>
      <dsp:txXfrm>
        <a:off x="3291839" y="220683"/>
        <a:ext cx="4275711" cy="1324099"/>
      </dsp:txXfrm>
    </dsp:sp>
    <dsp:sp modelId="{75FC48E5-87BB-4CB7-BF75-A017FF0F6A74}">
      <dsp:nvSpPr>
        <dsp:cNvPr id="0" name=""/>
        <dsp:cNvSpPr/>
      </dsp:nvSpPr>
      <dsp:spPr>
        <a:xfrm>
          <a:off x="0" y="0"/>
          <a:ext cx="3291840" cy="176546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 smtClean="0"/>
            <a:t>Accogliere</a:t>
          </a:r>
          <a:endParaRPr lang="it-IT" sz="3500" kern="1200" dirty="0"/>
        </a:p>
      </dsp:txBody>
      <dsp:txXfrm>
        <a:off x="86183" y="86183"/>
        <a:ext cx="3119474" cy="1593099"/>
      </dsp:txXfrm>
    </dsp:sp>
    <dsp:sp modelId="{9B5E6A6C-28D2-4159-B496-C3946D83C5F6}">
      <dsp:nvSpPr>
        <dsp:cNvPr id="0" name=""/>
        <dsp:cNvSpPr/>
      </dsp:nvSpPr>
      <dsp:spPr>
        <a:xfrm>
          <a:off x="3291839" y="1942012"/>
          <a:ext cx="4937760" cy="17654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900" kern="1200" dirty="0" smtClean="0"/>
            <a:t>VALORIZZARE</a:t>
          </a:r>
          <a:endParaRPr lang="it-IT" sz="3900" kern="1200" dirty="0"/>
        </a:p>
      </dsp:txBody>
      <dsp:txXfrm>
        <a:off x="3291839" y="2162695"/>
        <a:ext cx="4275711" cy="1324099"/>
      </dsp:txXfrm>
    </dsp:sp>
    <dsp:sp modelId="{D6A1FE4D-8DE6-4FCE-8E3C-6E56A451F397}">
      <dsp:nvSpPr>
        <dsp:cNvPr id="0" name=""/>
        <dsp:cNvSpPr/>
      </dsp:nvSpPr>
      <dsp:spPr>
        <a:xfrm>
          <a:off x="0" y="1942012"/>
          <a:ext cx="3291840" cy="176546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 smtClean="0"/>
            <a:t>Accompagnare</a:t>
          </a:r>
          <a:endParaRPr lang="it-IT" sz="3500" kern="1200" dirty="0"/>
        </a:p>
      </dsp:txBody>
      <dsp:txXfrm>
        <a:off x="86183" y="2028195"/>
        <a:ext cx="3119474" cy="1593099"/>
      </dsp:txXfrm>
    </dsp:sp>
    <dsp:sp modelId="{502CB841-D7D7-4397-A588-7E9CBC9956AE}">
      <dsp:nvSpPr>
        <dsp:cNvPr id="0" name=""/>
        <dsp:cNvSpPr/>
      </dsp:nvSpPr>
      <dsp:spPr>
        <a:xfrm>
          <a:off x="3291839" y="3884025"/>
          <a:ext cx="4937760" cy="17654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900" kern="1200" dirty="0" smtClean="0"/>
            <a:t>PRENDERSI CURA</a:t>
          </a:r>
          <a:endParaRPr lang="it-IT" sz="3900" kern="1200" dirty="0"/>
        </a:p>
      </dsp:txBody>
      <dsp:txXfrm>
        <a:off x="3291839" y="4104708"/>
        <a:ext cx="4275711" cy="1324099"/>
      </dsp:txXfrm>
    </dsp:sp>
    <dsp:sp modelId="{13242646-F819-41EB-88D0-15BC67AE97F6}">
      <dsp:nvSpPr>
        <dsp:cNvPr id="0" name=""/>
        <dsp:cNvSpPr/>
      </dsp:nvSpPr>
      <dsp:spPr>
        <a:xfrm>
          <a:off x="0" y="3884025"/>
          <a:ext cx="3291840" cy="1765465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 smtClean="0"/>
            <a:t>Guarire</a:t>
          </a:r>
          <a:endParaRPr lang="it-IT" sz="3500" kern="1200" dirty="0"/>
        </a:p>
      </dsp:txBody>
      <dsp:txXfrm>
        <a:off x="86183" y="3970208"/>
        <a:ext cx="3119474" cy="1593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2150-7FE8-4B9B-8C6E-B665A43D2D43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1683-0C4C-4EF8-9919-F3362225CA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49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2150-7FE8-4B9B-8C6E-B665A43D2D43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1683-0C4C-4EF8-9919-F3362225CA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52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2150-7FE8-4B9B-8C6E-B665A43D2D43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1683-0C4C-4EF8-9919-F3362225CA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74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2150-7FE8-4B9B-8C6E-B665A43D2D43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1683-0C4C-4EF8-9919-F3362225CA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62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2150-7FE8-4B9B-8C6E-B665A43D2D43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1683-0C4C-4EF8-9919-F3362225CA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00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2150-7FE8-4B9B-8C6E-B665A43D2D43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1683-0C4C-4EF8-9919-F3362225CA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49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2150-7FE8-4B9B-8C6E-B665A43D2D43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1683-0C4C-4EF8-9919-F3362225CA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62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2150-7FE8-4B9B-8C6E-B665A43D2D43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1683-0C4C-4EF8-9919-F3362225CA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19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2150-7FE8-4B9B-8C6E-B665A43D2D43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1683-0C4C-4EF8-9919-F3362225CA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63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2150-7FE8-4B9B-8C6E-B665A43D2D43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1683-0C4C-4EF8-9919-F3362225CA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00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2150-7FE8-4B9B-8C6E-B665A43D2D43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1683-0C4C-4EF8-9919-F3362225CA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78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B2150-7FE8-4B9B-8C6E-B665A43D2D43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1683-0C4C-4EF8-9919-F3362225CA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4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3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CHIESA SALERNITANA “OSPEDALE DA CAMPO” </a:t>
            </a:r>
            <a:r>
              <a:rPr lang="it-IT" sz="3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ACCOGLIE, ACCOMPAGNA E GUARISCE</a:t>
            </a:r>
            <a:r>
              <a:rPr lang="it-IT" dirty="0"/>
              <a:t/>
            </a:r>
            <a:br>
              <a:rPr lang="it-IT" dirty="0"/>
            </a:br>
            <a:r>
              <a:rPr lang="it-IT" sz="1800" b="1" cap="small" dirty="0"/>
              <a:t>ii anno del triennio delle indicazioni pastorali 2016-2019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4509120"/>
            <a:ext cx="8424936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  <a:latin typeface="Garamond" pitchFamily="18" charset="0"/>
              </a:rPr>
              <a:t>IN CRISTO </a:t>
            </a:r>
            <a:endParaRPr lang="it-IT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</a:pP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PER COSTRUIRE </a:t>
            </a:r>
            <a:r>
              <a:rPr lang="it-IT" b="1" dirty="0">
                <a:solidFill>
                  <a:srgbClr val="FF0000"/>
                </a:solidFill>
                <a:latin typeface="Garamond" pitchFamily="18" charset="0"/>
              </a:rPr>
              <a:t>IL «NOI» DELL’UOMO </a:t>
            </a:r>
            <a:endParaRPr lang="it-IT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</a:pPr>
            <a:r>
              <a:rPr lang="it-IT" b="1" dirty="0" smtClean="0">
                <a:solidFill>
                  <a:srgbClr val="FF0000"/>
                </a:solidFill>
                <a:latin typeface="Garamond" pitchFamily="18" charset="0"/>
              </a:rPr>
              <a:t>E </a:t>
            </a:r>
            <a:r>
              <a:rPr lang="it-IT" b="1" dirty="0">
                <a:solidFill>
                  <a:srgbClr val="FF0000"/>
                </a:solidFill>
                <a:latin typeface="Garamond" pitchFamily="18" charset="0"/>
              </a:rPr>
              <a:t>DELLA CHIESA</a:t>
            </a:r>
            <a:endParaRPr lang="it-IT" dirty="0">
              <a:solidFill>
                <a:srgbClr val="FF0000"/>
              </a:solidFill>
              <a:latin typeface="Garamond" pitchFamily="18" charset="0"/>
            </a:endParaRPr>
          </a:p>
          <a:p>
            <a:endParaRPr lang="it-IT" dirty="0"/>
          </a:p>
        </p:txBody>
      </p:sp>
      <p:pic>
        <p:nvPicPr>
          <p:cNvPr id="1026" name="Picture 2" descr="Risultati immagini per stemma moretti arcivesco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33" y="188640"/>
            <a:ext cx="1655093" cy="16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24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r="2609" b="18260"/>
          <a:stretch/>
        </p:blipFill>
        <p:spPr bwMode="auto">
          <a:xfrm>
            <a:off x="110836" y="1"/>
            <a:ext cx="1440873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Uomo diventa ciò che sei!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chi è l’uomo? </a:t>
            </a:r>
            <a:endParaRPr lang="it-IT" dirty="0" smtClean="0"/>
          </a:p>
          <a:p>
            <a:r>
              <a:rPr lang="it-IT" dirty="0" smtClean="0"/>
              <a:t>Come </a:t>
            </a:r>
            <a:r>
              <a:rPr lang="it-IT" dirty="0"/>
              <a:t>si declina oggi la sua esperienza esistenziale? </a:t>
            </a:r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/>
              <a:t>una cultura intrisa di un’identità liquida quale valore hanno la corporeità e, con essa, la sessualità? </a:t>
            </a:r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/>
              <a:t>un’epoca di sradicamento e di perdita della memoria quale ruolo svolge la trasmissione dei </a:t>
            </a:r>
            <a:r>
              <a:rPr lang="it-IT" dirty="0" err="1"/>
              <a:t>saperi</a:t>
            </a:r>
            <a:r>
              <a:rPr lang="it-IT" dirty="0"/>
              <a:t> e il riferimento ad un patrimonio di valori condivisi?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crescente individualismo, sostenuto da una cultura del relativismo, quale situazione crea nel tessuto sociale e nella percezione che l’uomo ha della sua naturale apertura all’altro?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199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fatica di sentirsi un «noi» nella Chiesa e nella Società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Alla ricerca del </a:t>
            </a:r>
            <a:r>
              <a:rPr lang="it-IT" i="1" dirty="0"/>
              <a:t>noi </a:t>
            </a:r>
            <a:r>
              <a:rPr lang="it-IT" dirty="0"/>
              <a:t>dell’uomo corrisponde l’impegno di costruire il </a:t>
            </a:r>
            <a:r>
              <a:rPr lang="it-IT" i="1" dirty="0"/>
              <a:t>noi </a:t>
            </a:r>
            <a:r>
              <a:rPr lang="it-IT" dirty="0"/>
              <a:t>della Chiesa: la fede è capace di generare </a:t>
            </a:r>
            <a:r>
              <a:rPr lang="it-IT" b="1" dirty="0"/>
              <a:t>l’uomo nuovo</a:t>
            </a:r>
            <a:r>
              <a:rPr lang="it-IT" dirty="0"/>
              <a:t> che nasce dall’</a:t>
            </a:r>
            <a:r>
              <a:rPr lang="it-IT" b="1" dirty="0"/>
              <a:t>incontro con Cristo nella Chiesa</a:t>
            </a:r>
            <a:r>
              <a:rPr lang="it-IT" dirty="0"/>
              <a:t>. Fin dalle suo sorgere la fede, infatti, richiede una duplice apertura: quella di Dio che si rivela e quella dell’uomo che accoglie la sua Parola. Chiediamoci, allora, se la fede rappresenti realmente un evento che cambia, coinvolge, trasforma l’uomo e le sue relazioni.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314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853136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«La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creatura umana, in quanto di natura spirituale, si realizza nelle relazioni interpersonali. Più le vive in modo autentico, più matura anche la propria identità personale. Non è isolandosi che l'uomo valorizza se stesso, ma ponendosi in relazione con gli altri e con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Dio».</a:t>
            </a:r>
          </a:p>
          <a:p>
            <a:pPr marL="0" indent="0" algn="r">
              <a:buNone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r">
              <a:buNone/>
            </a:pPr>
            <a:r>
              <a:rPr lang="it-IT" sz="2100" i="1" dirty="0" smtClean="0">
                <a:latin typeface="Times New Roman" pitchFamily="18" charset="0"/>
                <a:cs typeface="Times New Roman" pitchFamily="18" charset="0"/>
              </a:rPr>
              <a:t>Benedetto XVI, Caritas in </a:t>
            </a:r>
            <a:r>
              <a:rPr lang="it-IT" sz="2100" i="1" dirty="0" err="1" smtClean="0">
                <a:latin typeface="Times New Roman" pitchFamily="18" charset="0"/>
                <a:cs typeface="Times New Roman" pitchFamily="18" charset="0"/>
              </a:rPr>
              <a:t>veritate</a:t>
            </a:r>
            <a:r>
              <a:rPr lang="it-IT" sz="2100" i="1" dirty="0" smtClean="0">
                <a:latin typeface="Times New Roman" pitchFamily="18" charset="0"/>
                <a:cs typeface="Times New Roman" pitchFamily="18" charset="0"/>
              </a:rPr>
              <a:t>, 53</a:t>
            </a:r>
            <a:endParaRPr lang="it-IT" sz="2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Risultati immagini per urlo di mun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1" y="1700808"/>
            <a:ext cx="3954240" cy="50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58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925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it-IT" sz="3600" dirty="0"/>
              <a:t>La comunità credente deve facilitare </a:t>
            </a:r>
            <a:r>
              <a:rPr lang="it-IT" sz="3600" b="1" dirty="0"/>
              <a:t>il radicamento dell’uomo in Cristo</a:t>
            </a:r>
            <a:r>
              <a:rPr lang="it-IT" sz="3600" dirty="0"/>
              <a:t>: Egli, con il dono dello Spirito Santo, permette </a:t>
            </a:r>
            <a:r>
              <a:rPr lang="it-IT" sz="3600" dirty="0" smtClean="0"/>
              <a:t>alla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dirty="0" smtClean="0"/>
              <a:t>Chiesa </a:t>
            </a:r>
            <a:r>
              <a:rPr lang="it-IT" sz="3600" dirty="0"/>
              <a:t>di essere un </a:t>
            </a:r>
            <a:r>
              <a:rPr lang="it-IT" sz="3600" b="1" dirty="0"/>
              <a:t>grembo</a:t>
            </a:r>
            <a:r>
              <a:rPr lang="it-IT" sz="3600" dirty="0"/>
              <a:t> capace di generare la verità dell’uomo e la sua intrinseca </a:t>
            </a:r>
            <a:r>
              <a:rPr lang="it-IT" sz="3600" b="1" dirty="0"/>
              <a:t>apertura</a:t>
            </a:r>
            <a:r>
              <a:rPr lang="it-IT" sz="3600" dirty="0"/>
              <a:t> a Dio e all’altro. </a:t>
            </a:r>
            <a:endParaRPr lang="it-IT" sz="3600" dirty="0" smtClean="0"/>
          </a:p>
          <a:p>
            <a:pPr marL="742950" indent="-742950" algn="just">
              <a:buFont typeface="+mj-lt"/>
              <a:buAutoNum type="arabicPeriod"/>
            </a:pPr>
            <a:r>
              <a:rPr lang="it-IT" sz="3600" dirty="0" smtClean="0"/>
              <a:t>Cristo</a:t>
            </a:r>
            <a:r>
              <a:rPr lang="it-IT" sz="3600" dirty="0"/>
              <a:t>, infatti, è l’uomo nuovo, aperto al Padre in una profonda </a:t>
            </a:r>
            <a:r>
              <a:rPr lang="it-IT" sz="3600" b="1" dirty="0"/>
              <a:t>comunione</a:t>
            </a:r>
            <a:r>
              <a:rPr lang="it-IT" sz="3600" dirty="0"/>
              <a:t> d’amore e ad ogni uomo attraverso una </a:t>
            </a:r>
            <a:r>
              <a:rPr lang="it-IT" sz="3600" b="1" dirty="0"/>
              <a:t>rete</a:t>
            </a:r>
            <a:r>
              <a:rPr lang="it-IT" sz="3600" dirty="0"/>
              <a:t> di affetti, compassione e, soprattutto, di perdono</a:t>
            </a:r>
          </a:p>
        </p:txBody>
      </p:sp>
    </p:spTree>
    <p:extLst>
      <p:ext uri="{BB962C8B-B14F-4D97-AF65-F5344CB8AC3E}">
        <p14:creationId xmlns:p14="http://schemas.microsoft.com/office/powerpoint/2010/main" val="226344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36096" y="332656"/>
            <a:ext cx="3600400" cy="6192688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mezzo del battesimo dunque siamo stati sepolti insieme a lui nella morte affinché, come Cristo fu risuscitato dai morti per mezzo della gloria del Padre, così anche noi possiamo camminare in una vita nuova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6,4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355966"/>
            <a:ext cx="5404346" cy="446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9552" y="332656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atin typeface="Chiller" pitchFamily="82" charset="0"/>
              </a:rPr>
              <a:t>IL GREMBO DELLA CHIESA</a:t>
            </a:r>
            <a:endParaRPr lang="it-IT" sz="4000" b="1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8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FAMIGLIA E PARROCCHIA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V</a:t>
            </a:r>
            <a:r>
              <a:rPr lang="it-IT" dirty="0" smtClean="0"/>
              <a:t>ogliamo </a:t>
            </a:r>
            <a:r>
              <a:rPr lang="it-IT" dirty="0"/>
              <a:t>mettere a tema la prospettiva della </a:t>
            </a:r>
            <a:r>
              <a:rPr lang="it-IT" b="1" i="1" dirty="0"/>
              <a:t>relazione</a:t>
            </a:r>
            <a:r>
              <a:rPr lang="it-IT" dirty="0"/>
              <a:t> nei due </a:t>
            </a:r>
            <a:r>
              <a:rPr lang="it-IT" b="1" i="1" dirty="0"/>
              <a:t>luoghi</a:t>
            </a:r>
            <a:r>
              <a:rPr lang="it-IT" dirty="0"/>
              <a:t> dove l’umanità è chiamata a viverla: la </a:t>
            </a:r>
            <a:r>
              <a:rPr lang="it-IT" b="1" dirty="0"/>
              <a:t>famiglia</a:t>
            </a:r>
            <a:r>
              <a:rPr lang="it-IT" dirty="0"/>
              <a:t> e la </a:t>
            </a:r>
            <a:r>
              <a:rPr lang="it-IT" b="1" dirty="0"/>
              <a:t>parrocchia</a:t>
            </a:r>
            <a:r>
              <a:rPr lang="it-IT" dirty="0"/>
              <a:t>. Famiglia e Chiesa, infatti, sono reciprocamente innervate nel mistero di Cristo e questa </a:t>
            </a:r>
            <a:r>
              <a:rPr lang="it-IT" b="1" dirty="0"/>
              <a:t>radicalità in Lui</a:t>
            </a:r>
            <a:r>
              <a:rPr lang="it-IT" dirty="0"/>
              <a:t> va riscoperta e vissuta nell’esperienza della costruzione di relazioni </a:t>
            </a:r>
            <a:r>
              <a:rPr lang="it-IT" dirty="0" smtClean="0"/>
              <a:t>significative.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000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i="1" dirty="0"/>
              <a:t>«La Chiesa è famiglia di famiglie, costantemente arricchita dalla vita di tutte le Chiese domestiche. Pertanto, «in virtù del sacramento del matrimonio ogni famiglia diventa a tutti gli effetti un bene per la Chiesa. In questa prospettiva sarà certamente un dono prezioso, per l’oggi della Chiesa, considerare anche la reciprocità tra famiglia e Chiesa: la Chiesa è un bene per la famiglia, la famiglia è un bene per la Chiesa. La custodia del dono sacramentale del Signore coinvolge non solo la singola famiglia, ma la stessa comunità cristiana»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677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semantica dell’amore coniugale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Scegliere Cristo significa riscoprire la vita, l’amore, la sessualità, l’essere-chiesa come dono e </a:t>
            </a:r>
            <a:r>
              <a:rPr lang="it-IT" b="1" dirty="0"/>
              <a:t>risposta vocazionale</a:t>
            </a:r>
            <a:r>
              <a:rPr lang="it-IT" dirty="0"/>
              <a:t>. Accogliere, accompagnare e guarire saranno quest’anno le mani di una comunità credente che entra ancora di più nelle ferite, nelle fatiche e nelle contraddizioni dell’amore per proporre – in forme e metodi rinnovati – il </a:t>
            </a:r>
            <a:r>
              <a:rPr lang="it-IT" i="1" dirty="0"/>
              <a:t>di più </a:t>
            </a:r>
            <a:r>
              <a:rPr lang="it-IT" dirty="0"/>
              <a:t>della proposta cristiana per l’</a:t>
            </a:r>
            <a:r>
              <a:rPr lang="it-IT" i="1" dirty="0"/>
              <a:t>umanizzazione</a:t>
            </a:r>
            <a:r>
              <a:rPr lang="it-IT" dirty="0"/>
              <a:t> dell’uomo e delle sue relazioni. Ma sono anche espressioni che vogliamo declinare secondo </a:t>
            </a:r>
            <a:r>
              <a:rPr lang="it-IT" b="1" dirty="0"/>
              <a:t>l’alfabeto dell’amore coniugale</a:t>
            </a:r>
            <a:r>
              <a:rPr lang="it-IT" dirty="0"/>
              <a:t> in sintonia con questa prospettiva che mette in sinergia famiglia e Chiesa.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4890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122013"/>
              </p:ext>
            </p:extLst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8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Conversione missionaria </a:t>
            </a:r>
            <a:br>
              <a:rPr lang="it-IT" dirty="0" smtClean="0"/>
            </a:br>
            <a:r>
              <a:rPr lang="it-IT" dirty="0" smtClean="0"/>
              <a:t>delle nostre parrocchie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35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Gaudium</a:t>
            </a:r>
            <a:r>
              <a:rPr lang="it-IT" dirty="0" smtClean="0"/>
              <a:t> et </a:t>
            </a:r>
            <a:r>
              <a:rPr lang="it-IT" dirty="0" err="1" smtClean="0"/>
              <a:t>spes</a:t>
            </a:r>
            <a:r>
              <a:rPr lang="it-IT" dirty="0" smtClean="0"/>
              <a:t>, 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Per svolgere questo compito, è dovere permanente della Chiesa di </a:t>
            </a:r>
            <a:r>
              <a:rPr lang="it-IT" b="1" dirty="0">
                <a:solidFill>
                  <a:srgbClr val="FF0000"/>
                </a:solidFill>
              </a:rPr>
              <a:t>scrutare i segni dei tempi e di interpretarli alla luce del Vangelo</a:t>
            </a:r>
            <a:r>
              <a:rPr lang="it-IT" dirty="0"/>
              <a:t>, così che, in modo adatto a ciascuna generazione, possa rispondere ai perenni interrogativi degli uomini sul senso della vita presente e futura e sulle loro relazioni reciproche. </a:t>
            </a:r>
            <a:r>
              <a:rPr lang="it-IT" b="1" dirty="0">
                <a:solidFill>
                  <a:srgbClr val="FF0000"/>
                </a:solidFill>
              </a:rPr>
              <a:t>Bisogna infatti conoscere e comprendere il mondo in cui viviamo, le sue attese, le sue aspirazioni e il suo carattere spesso drammatico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175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05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Risultati immagini per evangelii gaudium diaposi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3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Risultati immagini per evangelii gaudium diaposi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4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Risultati immagini per evangelii gaudium diaposi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4" y="0"/>
            <a:ext cx="91536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3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Risultati immagini per dimensione sociale dell'evangelizz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6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Risultati immagini per dimensione sociale dell'evangelizzazi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3839"/>
          <a:stretch/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14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737</Words>
  <Application>Microsoft Office PowerPoint</Application>
  <PresentationFormat>Presentazione su schermo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LA CHIESA SALERNITANA “OSPEDALE DA CAMPO”  CHE ACCOGLIE, ACCOMPAGNA E GUARISCE ii anno del triennio delle indicazioni pastorali 2016-2019 </vt:lpstr>
      <vt:lpstr>Conversione missionaria  delle nostre parrocchie</vt:lpstr>
      <vt:lpstr>Gaudium et spes, 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Uomo diventa ciò che sei!</vt:lpstr>
      <vt:lpstr>La fatica di sentirsi un «noi» nella Chiesa e nella Società</vt:lpstr>
      <vt:lpstr>Presentazione standard di PowerPoint</vt:lpstr>
      <vt:lpstr>Presentazione standard di PowerPoint</vt:lpstr>
      <vt:lpstr>Presentazione standard di PowerPoint</vt:lpstr>
      <vt:lpstr>FAMIGLIA E PARROCCHIA</vt:lpstr>
      <vt:lpstr>Presentazione standard di PowerPoint</vt:lpstr>
      <vt:lpstr>La semantica dell’amore coniugale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CHIESA SALERNITANA “OSPEDALE DA CAMPO”  CHE ACCOGLIE, ACCOMPAGNA E GUARISCE ii anno del triennio delle indicazioni pastorali 2016-2019 </dc:title>
  <dc:creator>Sandra</dc:creator>
  <cp:lastModifiedBy>Sandra</cp:lastModifiedBy>
  <cp:revision>10</cp:revision>
  <dcterms:created xsi:type="dcterms:W3CDTF">2018-03-04T11:59:21Z</dcterms:created>
  <dcterms:modified xsi:type="dcterms:W3CDTF">2018-03-20T08:09:10Z</dcterms:modified>
</cp:coreProperties>
</file>