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35" r:id="rId2"/>
    <p:sldId id="328" r:id="rId3"/>
    <p:sldId id="295" r:id="rId4"/>
    <p:sldId id="274" r:id="rId5"/>
    <p:sldId id="314" r:id="rId6"/>
    <p:sldId id="315" r:id="rId7"/>
    <p:sldId id="312" r:id="rId8"/>
    <p:sldId id="317" r:id="rId9"/>
    <p:sldId id="316" r:id="rId10"/>
    <p:sldId id="320" r:id="rId11"/>
    <p:sldId id="319" r:id="rId12"/>
    <p:sldId id="321" r:id="rId13"/>
    <p:sldId id="257" r:id="rId14"/>
    <p:sldId id="329" r:id="rId15"/>
    <p:sldId id="333" r:id="rId16"/>
    <p:sldId id="330" r:id="rId17"/>
    <p:sldId id="332" r:id="rId18"/>
    <p:sldId id="334" r:id="rId19"/>
    <p:sldId id="331" r:id="rId20"/>
    <p:sldId id="336" r:id="rId21"/>
    <p:sldId id="338" r:id="rId22"/>
    <p:sldId id="339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ni Oliva (Nokia)" userId="35629cee-8c23-4cdd-aa0a-3f104a8d7cb5" providerId="ADAL" clId="{0C709539-155D-4385-BFCE-AB79DE3DCBFE}"/>
    <pc:docChg chg="delSld modSld">
      <pc:chgData name="Giovanni Oliva (Nokia)" userId="35629cee-8c23-4cdd-aa0a-3f104a8d7cb5" providerId="ADAL" clId="{0C709539-155D-4385-BFCE-AB79DE3DCBFE}" dt="2025-12-11T05:43:21.765" v="9" actId="255"/>
      <pc:docMkLst>
        <pc:docMk/>
      </pc:docMkLst>
      <pc:sldChg chg="del">
        <pc:chgData name="Giovanni Oliva (Nokia)" userId="35629cee-8c23-4cdd-aa0a-3f104a8d7cb5" providerId="ADAL" clId="{0C709539-155D-4385-BFCE-AB79DE3DCBFE}" dt="2025-12-11T05:42:40.590" v="0" actId="47"/>
        <pc:sldMkLst>
          <pc:docMk/>
          <pc:sldMk cId="0" sldId="261"/>
        </pc:sldMkLst>
      </pc:sldChg>
      <pc:sldChg chg="del">
        <pc:chgData name="Giovanni Oliva (Nokia)" userId="35629cee-8c23-4cdd-aa0a-3f104a8d7cb5" providerId="ADAL" clId="{0C709539-155D-4385-BFCE-AB79DE3DCBFE}" dt="2025-12-11T05:42:40.590" v="0" actId="47"/>
        <pc:sldMkLst>
          <pc:docMk/>
          <pc:sldMk cId="0" sldId="267"/>
        </pc:sldMkLst>
      </pc:sldChg>
      <pc:sldChg chg="del">
        <pc:chgData name="Giovanni Oliva (Nokia)" userId="35629cee-8c23-4cdd-aa0a-3f104a8d7cb5" providerId="ADAL" clId="{0C709539-155D-4385-BFCE-AB79DE3DCBFE}" dt="2025-12-11T05:42:53.568" v="1" actId="2696"/>
        <pc:sldMkLst>
          <pc:docMk/>
          <pc:sldMk cId="2697450890" sldId="318"/>
        </pc:sldMkLst>
      </pc:sldChg>
      <pc:sldChg chg="modSp mod">
        <pc:chgData name="Giovanni Oliva (Nokia)" userId="35629cee-8c23-4cdd-aa0a-3f104a8d7cb5" providerId="ADAL" clId="{0C709539-155D-4385-BFCE-AB79DE3DCBFE}" dt="2025-12-11T05:43:21.765" v="9" actId="255"/>
        <pc:sldMkLst>
          <pc:docMk/>
          <pc:sldMk cId="351270081" sldId="336"/>
        </pc:sldMkLst>
        <pc:spChg chg="mod">
          <ac:chgData name="Giovanni Oliva (Nokia)" userId="35629cee-8c23-4cdd-aa0a-3f104a8d7cb5" providerId="ADAL" clId="{0C709539-155D-4385-BFCE-AB79DE3DCBFE}" dt="2025-12-11T05:43:21.765" v="9" actId="255"/>
          <ac:spMkLst>
            <pc:docMk/>
            <pc:sldMk cId="351270081" sldId="336"/>
            <ac:spMk id="6" creationId="{30ED4DCD-F08C-0B7C-6EA8-11D6DB5A7C0D}"/>
          </ac:spMkLst>
        </pc:spChg>
      </pc:sldChg>
      <pc:sldChg chg="del">
        <pc:chgData name="Giovanni Oliva (Nokia)" userId="35629cee-8c23-4cdd-aa0a-3f104a8d7cb5" providerId="ADAL" clId="{0C709539-155D-4385-BFCE-AB79DE3DCBFE}" dt="2025-12-11T05:42:40.590" v="0" actId="47"/>
        <pc:sldMkLst>
          <pc:docMk/>
          <pc:sldMk cId="1730016698" sldId="337"/>
        </pc:sldMkLst>
      </pc:sldChg>
      <pc:sldChg chg="del">
        <pc:chgData name="Giovanni Oliva (Nokia)" userId="35629cee-8c23-4cdd-aa0a-3f104a8d7cb5" providerId="ADAL" clId="{0C709539-155D-4385-BFCE-AB79DE3DCBFE}" dt="2025-12-11T05:42:40.590" v="0" actId="47"/>
        <pc:sldMkLst>
          <pc:docMk/>
          <pc:sldMk cId="1506854052" sldId="340"/>
        </pc:sldMkLst>
      </pc:sldChg>
      <pc:sldMasterChg chg="delSldLayout">
        <pc:chgData name="Giovanni Oliva (Nokia)" userId="35629cee-8c23-4cdd-aa0a-3f104a8d7cb5" providerId="ADAL" clId="{0C709539-155D-4385-BFCE-AB79DE3DCBFE}" dt="2025-12-11T05:42:53.568" v="1" actId="2696"/>
        <pc:sldMasterMkLst>
          <pc:docMk/>
          <pc:sldMasterMk cId="2571583067" sldId="2147483648"/>
        </pc:sldMasterMkLst>
        <pc:sldLayoutChg chg="del">
          <pc:chgData name="Giovanni Oliva (Nokia)" userId="35629cee-8c23-4cdd-aa0a-3f104a8d7cb5" providerId="ADAL" clId="{0C709539-155D-4385-BFCE-AB79DE3DCBFE}" dt="2025-12-11T05:42:53.568" v="1" actId="2696"/>
          <pc:sldLayoutMkLst>
            <pc:docMk/>
            <pc:sldMasterMk cId="2571583067" sldId="2147483648"/>
            <pc:sldLayoutMk cId="3408736805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17F1D-F654-4566-9A63-6E14FACE6881}" type="datetimeFigureOut">
              <a:rPr lang="it-IT" smtClean="0"/>
              <a:t>11/12/2025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C6E90-8864-40D1-890F-B2E069468D1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28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1B3B4-A5A9-442E-B305-2C1B61528B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570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1B3B4-A5A9-442E-B305-2C1B61528B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555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1E9C4-575C-58B8-6E7A-A3D4147C7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F227A-4E51-9C27-AF2E-B3219F2C1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9890A-E22D-788D-5E5C-60297FF73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CBD4-2E83-484D-BA26-D7108D86D4AF}" type="datetimeFigureOut">
              <a:rPr lang="it-IT" smtClean="0"/>
              <a:t>11/12/2025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01621-52A2-E047-DD94-2959F0E04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DB98D-35B1-7DD6-4526-37A692583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F36C3-4D57-45D1-81A2-F857607454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585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29A01-AF04-5AC1-76C8-C4E05C6B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06107-D0BC-1861-2505-1543F98AE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D7BD9-6935-BD21-48B6-BF832539F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CBD4-2E83-484D-BA26-D7108D86D4AF}" type="datetimeFigureOut">
              <a:rPr lang="it-IT" smtClean="0"/>
              <a:t>11/12/2025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E749C-2472-4561-9457-5380165F2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9E080-0395-656C-AFBB-43878A217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F36C3-4D57-45D1-81A2-F857607454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4414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56A2AE-B0FE-B344-32F0-B8AC75734F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3205AC-F0F0-D537-AD0B-C75B38076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5BFD7-D242-0849-6A4C-2ED20D1C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CBD4-2E83-484D-BA26-D7108D86D4AF}" type="datetimeFigureOut">
              <a:rPr lang="it-IT" smtClean="0"/>
              <a:t>11/12/2025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ABC55-D632-EFE5-8344-E213A6EB7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FD463-2ED6-E807-4BFC-BD02E4677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F36C3-4D57-45D1-81A2-F857607454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137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4FD2957-8595-499F-896A-E9A0888D0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44A184-010C-483F-8B5A-3D1E7E6EF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115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82A2E2-E6DD-4321-B03A-F6C071C1B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4" y="753034"/>
            <a:ext cx="6815446" cy="3887390"/>
          </a:xfrm>
        </p:spPr>
        <p:txBody>
          <a:bodyPr anchor="t">
            <a:normAutofit/>
          </a:bodyPr>
          <a:lstStyle>
            <a:lvl1pPr>
              <a:defRPr sz="8500" spc="-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21B6D9B-E3FB-48D2-A477-5B73E2216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640424"/>
            <a:ext cx="6437555" cy="1303176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38823550-6B12-4BFD-9C91-668B623E35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3533" y="0"/>
            <a:ext cx="4082983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1340060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6EB31F-C5DF-49FF-8DEA-86AC0C186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7086599" cy="453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FE912F-46EC-49B0-9C9A-DE9CBDF9F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5" y="753035"/>
            <a:ext cx="5945393" cy="2366683"/>
          </a:xfrm>
        </p:spPr>
        <p:txBody>
          <a:bodyPr>
            <a:normAutofit/>
          </a:bodyPr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sz="6000"/>
              <a:t>Click to edit Master title style</a:t>
            </a:r>
            <a:endParaRPr lang="en-US" sz="6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BF32D81-1E24-45B8-A09D-EEAD404D8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3075868"/>
            <a:ext cx="5945393" cy="110833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F9C7900-0694-4FDF-B29C-24016C0B9C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533900"/>
            <a:ext cx="7086598" cy="232410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F1BABA-5C8C-4693-BD5A-974A1711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71BA6F2-2182-4910-8DA6-71E5AB2745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6600" y="0"/>
            <a:ext cx="5105400" cy="45339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83DCD7D2-7B94-48E9-9DCA-E72E1BCE43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86598" y="4533900"/>
            <a:ext cx="5105402" cy="2324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4253B29-520A-4014-A821-4F52F57C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B60DEE-1456-46C0-A3E5-4CAF3E12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22F022-211C-4882-844C-086FEA6806AA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935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97352E-C52D-43BE-BCE2-2D71FE035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2051A8D-592F-40C1-A65D-E1F17B07C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600" y="183988"/>
            <a:ext cx="9406372" cy="803380"/>
          </a:xfrm>
        </p:spPr>
        <p:txBody>
          <a:bodyPr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CF4C4703-C9D4-483C-8E41-17BB7193D0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300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393281D-B77A-4BB8-A3E2-49E0F1259D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193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6B205DED-723B-48E3-AE9F-556696225C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2317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7D63D24-8466-44F3-898F-5CBC42C768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32317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F600D1D1-B6A8-4A4E-BC6A-897FE089CB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5393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205F643-67E9-4E41-A65F-163C816090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5393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0EF04CC-F1B1-495C-BA2F-F28A5D97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7B66A6-EBC5-4A75-B938-7148B7A1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3DD707-C769-4868-9B2F-1BF7ABBC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01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F4DD58-525D-4728-A769-9F38711D5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F862FE-7A72-432B-9888-FB389D35B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8" y="875030"/>
            <a:ext cx="2384425" cy="5068570"/>
          </a:xfrm>
        </p:spPr>
        <p:txBody>
          <a:bodyPr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256B58A-EC2F-48AB-BF2D-AB678AF0C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33DA1-34CB-434E-99AF-EA31D28A19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02000" y="876300"/>
            <a:ext cx="8607425" cy="474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B48D9BB-04DF-4542-8DF6-C4C78753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22742E1-6009-4FFB-A391-37B987F5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362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A42DEE-636F-4A79-B56A-5AF989E1F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75C9195-04C9-4D9A-B613-44A5F5900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2983" y="194783"/>
            <a:ext cx="9421177" cy="769493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5A662A-E279-494E-8389-ADC6E870E38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31863" y="1695450"/>
            <a:ext cx="10328275" cy="4314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20B3F9-9DEF-4500-91D7-25F0B5E9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E504E9-EAD2-4BE5-9736-CED43FF2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EB613-AF5E-423F-A78B-94F856BF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45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0732B-CC6E-DE96-8BC1-B5231A96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6D7DA-9BC2-8AF4-C728-178D5E5F5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7A2F5-2D3C-8087-8A7A-524D3ABC3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CBD4-2E83-484D-BA26-D7108D86D4AF}" type="datetimeFigureOut">
              <a:rPr lang="it-IT" smtClean="0"/>
              <a:t>11/12/2025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602C6-3FEC-A46C-4666-5AA0D00C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96D98-34DE-E1E7-97E2-5F076BE30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F36C3-4D57-45D1-81A2-F857607454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905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2887-F2F1-E6F0-41DC-BE3EB03F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9B391-BB1B-FEDC-682A-69FF180AF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B039B-1C5B-12A5-F811-7556D32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CBD4-2E83-484D-BA26-D7108D86D4AF}" type="datetimeFigureOut">
              <a:rPr lang="it-IT" smtClean="0"/>
              <a:t>11/12/2025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94032-1509-B57D-0441-E134EC7D6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1EFFE-8D31-8163-EC4F-2DFD54C7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F36C3-4D57-45D1-81A2-F857607454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73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0A842-F4D6-B082-DF14-47DF8F3F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29E5F-3917-4CFD-8D90-83EA8E59BE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3F56B2-4795-A406-A07B-73B24C42E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30C67-D2D1-6D94-7902-A20F0463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CBD4-2E83-484D-BA26-D7108D86D4AF}" type="datetimeFigureOut">
              <a:rPr lang="it-IT" smtClean="0"/>
              <a:t>11/12/2025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11F11-EF7C-FAB6-71EB-2540E34F3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A95EF-3041-6D9D-F523-6BA3E836A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F36C3-4D57-45D1-81A2-F857607454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497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439CF-A299-70AD-B043-BD0AF19A3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C4FDB-405B-CFC2-1BB3-20E086E7E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8DB99-2D6C-0879-913A-7B967AEE4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431ED3-11A8-3561-B12F-2FB689196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CA2C71-E1AB-5232-EA08-0E5B0754DE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475179-0048-367A-6DA1-70470729F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CBD4-2E83-484D-BA26-D7108D86D4AF}" type="datetimeFigureOut">
              <a:rPr lang="it-IT" smtClean="0"/>
              <a:t>11/12/2025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E92FFA-BBBA-30CF-69E8-E0C688047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A58EC5-A496-DC3F-A58C-77F44B090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F36C3-4D57-45D1-81A2-F857607454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884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D8247-2B8F-FCED-8306-19574C559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660DF4-9DE0-A6E6-B5DC-742B19831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CBD4-2E83-484D-BA26-D7108D86D4AF}" type="datetimeFigureOut">
              <a:rPr lang="it-IT" smtClean="0"/>
              <a:t>11/12/2025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B0A36-E233-786E-D248-FE084CB2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AABC4-C02D-71B3-03EE-7EC8B8A71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F36C3-4D57-45D1-81A2-F857607454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32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61F3EE-9B64-7DC6-E0E2-109D1CB84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CBD4-2E83-484D-BA26-D7108D86D4AF}" type="datetimeFigureOut">
              <a:rPr lang="it-IT" smtClean="0"/>
              <a:t>11/12/2025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5D7F32-A0E0-1F7E-4EE4-1EBD41630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6DFFB-6EAF-C6EA-1528-26C8B5932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F36C3-4D57-45D1-81A2-F857607454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308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BDB2D-96E4-7BD6-D798-DFC54754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EF967-8FDB-A9B1-0D9D-883BA0F4A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26E4B-8F3F-F431-3C45-FF820B0CC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9F0BB-324A-ECFA-8477-744272E65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CBD4-2E83-484D-BA26-D7108D86D4AF}" type="datetimeFigureOut">
              <a:rPr lang="it-IT" smtClean="0"/>
              <a:t>11/12/2025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E1883-8EE4-8D2C-6E75-AA3021718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5C2B-A7D0-314D-E70C-7DD7B421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F36C3-4D57-45D1-81A2-F857607454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305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A825C-9CEA-8C24-AD02-F99BB53A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7B72F3-AD40-38B6-4E5E-647F7DA71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D5BC32-08B2-3ED6-FA16-B77FA6357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88FBB-CDFA-C48F-5642-5D427B7E4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CBD4-2E83-484D-BA26-D7108D86D4AF}" type="datetimeFigureOut">
              <a:rPr lang="it-IT" smtClean="0"/>
              <a:t>11/12/2025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A3EF0-029F-B8F4-A1F1-92C3F61A8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910AF-63D5-2C41-EBE3-1EDEFC711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F36C3-4D57-45D1-81A2-F857607454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203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D8178F-D3EE-FD49-2286-76E115691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92E44-10F6-E501-C9E5-92574D42C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59B38-5BB1-1687-1B28-E17F893E0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30CBD4-2E83-484D-BA26-D7108D86D4AF}" type="datetimeFigureOut">
              <a:rPr lang="it-IT" smtClean="0"/>
              <a:t>11/12/2025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EF8AE-5CA3-6001-A322-2D6C93DB6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78F5C-EC8B-A6C8-177A-C3C7BE8C9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BF36C3-4D57-45D1-81A2-F857607454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58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B1189-C093-7D87-D8F7-258476E6E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4E37541-FE86-5D33-A514-0608D295D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639" y="454066"/>
            <a:ext cx="654828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  <a:defRPr/>
            </a:pPr>
            <a:r>
              <a:rPr lang="it-IT" sz="2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Vivremo questo incontro nella </a:t>
            </a:r>
            <a:r>
              <a:rPr lang="it-IT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modalità della conversazione spirituale</a:t>
            </a:r>
            <a:r>
              <a:rPr lang="it-IT" sz="2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fruttuosamente sperimentata nel Cammino Sinodale: l’</a:t>
            </a: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ascolto reciproco </a:t>
            </a:r>
            <a:r>
              <a:rPr lang="it-IT" sz="2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permette di non fermarsi al solo confronto di idee, ma di favorire uno scambio autentico, in cui cogliere “</a:t>
            </a:r>
            <a:r>
              <a:rPr lang="it-IT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 segni dei tempi</a:t>
            </a:r>
            <a:r>
              <a:rPr lang="it-IT" sz="2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”. </a:t>
            </a:r>
          </a:p>
          <a:p>
            <a:pPr algn="just">
              <a:lnSpc>
                <a:spcPts val="2400"/>
              </a:lnSpc>
              <a:defRPr/>
            </a:pPr>
            <a:r>
              <a:rPr lang="it-IT" sz="2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Muovere dall’esperienza, poi, </a:t>
            </a: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dona freschezza e profondità alle nostre riflessioni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it-IT" sz="2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 allo stesso linguaggio, rendendolo più limpido e coinvolgente, più profondamente spirituale.</a:t>
            </a:r>
          </a:p>
          <a:p>
            <a:pPr algn="just">
              <a:lnSpc>
                <a:spcPts val="2400"/>
              </a:lnSpc>
              <a:defRPr/>
            </a:pPr>
            <a:endParaRPr lang="it-IT" sz="20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just">
              <a:lnSpc>
                <a:spcPts val="2400"/>
              </a:lnSpc>
              <a:defRPr/>
            </a:pP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L’ascolto</a:t>
            </a:r>
            <a:r>
              <a:rPr lang="it-IT" sz="2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chiede di far cadere i pregiudizi, di rinunciare alla pretesa di sapere sempre che cosa dire, di imparare a riconoscere e accogliere la complessità e la pluralità. </a:t>
            </a:r>
          </a:p>
          <a:p>
            <a:pPr algn="just">
              <a:lnSpc>
                <a:spcPts val="2400"/>
              </a:lnSpc>
              <a:defRPr/>
            </a:pPr>
            <a:r>
              <a:rPr lang="it-IT" sz="2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Un ascolto autentico è già annuncio della buona notizia del Vangelo, perché è </a:t>
            </a: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un modo per riconoscere il valore dell’altro</a:t>
            </a:r>
            <a:r>
              <a:rPr lang="it-IT" sz="2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il suo essere prezioso. Resta chiaro che la finezza dell’udito viene pian piano plasmata dalla Parola del Signore che apre l’orecchio e spalanca il cuore.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0C3EAE-5689-888B-2F1D-ED2D32EC7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395" y="0"/>
            <a:ext cx="4991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26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D68A7B90-CE8C-4D70-A3AC-7C68D53F4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06B786C7-B8F9-4072-AAAA-17258464D730}" type="slidenum">
              <a:rPr lang="en-US" noProof="0" smtClean="0"/>
              <a:pPr lvl="0"/>
              <a:t>10</a:t>
            </a:fld>
            <a:endParaRPr lang="en-US" noProof="0" dirty="0"/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0B38819C-B1BA-E2A9-7557-89A2DE90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899584" y="2542880"/>
            <a:ext cx="6721476" cy="177224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it-IT" b="0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catecumenale</a:t>
            </a:r>
            <a:br>
              <a:rPr lang="it-IT" spc="-40" dirty="0"/>
            </a:br>
            <a:r>
              <a:rPr lang="it-IT" sz="4900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 tappa: </a:t>
            </a:r>
            <a:r>
              <a:rPr lang="it-IT" sz="4900" b="0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preparazione immediata</a:t>
            </a:r>
            <a:endParaRPr lang="en-US" sz="4900" b="0" spc="-4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FCD908D0-F756-8287-0D17-1A975D54FE94}"/>
              </a:ext>
            </a:extLst>
          </p:cNvPr>
          <p:cNvSpPr txBox="1">
            <a:spLocks/>
          </p:cNvSpPr>
          <p:nvPr/>
        </p:nvSpPr>
        <p:spPr>
          <a:xfrm>
            <a:off x="3227109" y="157652"/>
            <a:ext cx="8895761" cy="66532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Nei mesi che precedono la celebrazione del matrimonio ha luogo la </a:t>
            </a:r>
            <a:r>
              <a:rPr lang="it-IT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preparazione immediata alle nozze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. </a:t>
            </a:r>
            <a:r>
              <a:rPr lang="it-IT" sz="2000" dirty="0">
                <a:latin typeface="Century" panose="02040604050505020304" pitchFamily="18" charset="0"/>
                <a:cs typeface="Aharoni" panose="02010803020104030203" pitchFamily="2" charset="-79"/>
              </a:rPr>
              <a:t>(n.64) 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Sarà opportuno richiamare i contenuti principali del cammino di preparazione fin qui percorso: gli aspetti dottrinali, morali e spirituali del matrimonio. In questo modo si avrà la possibilità di […] presentarli come un vero e proprio “</a:t>
            </a:r>
            <a:r>
              <a:rPr lang="it-IT" sz="2800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annuncio del Vangelo del matrimonio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” per le coppie che non provengono da tale percorso precedente. E’ possibile che alcune coppie vengano inserite solo ora nell’itinerario catecumenale e che la preparazione immediata costituisca per loro l’unica possibilità di ricevere 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un minimo di formazione 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in vista della celebrazione del sacramento del matrimonio. </a:t>
            </a:r>
            <a:r>
              <a:rPr lang="it-IT" sz="2000" dirty="0">
                <a:latin typeface="Century" panose="02040604050505020304" pitchFamily="18" charset="0"/>
                <a:cs typeface="Aharoni" panose="02010803020104030203" pitchFamily="2" charset="-79"/>
              </a:rPr>
              <a:t>(n.65) </a:t>
            </a:r>
            <a:endParaRPr lang="it-IT" sz="2000" i="1" dirty="0">
              <a:latin typeface="Century" panose="020406040505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2750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D68A7B90-CE8C-4D70-A3AC-7C68D53F4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06B786C7-B8F9-4072-AAAA-17258464D730}" type="slidenum">
              <a:rPr lang="en-US" noProof="0" smtClean="0"/>
              <a:pPr lvl="0"/>
              <a:t>11</a:t>
            </a:fld>
            <a:endParaRPr lang="en-US" noProof="0" dirty="0"/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0B38819C-B1BA-E2A9-7557-89A2DE90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899584" y="2542880"/>
            <a:ext cx="6721476" cy="177224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it-IT" b="0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catecumenale</a:t>
            </a:r>
            <a:br>
              <a:rPr lang="it-IT" spc="-40" dirty="0"/>
            </a:br>
            <a:r>
              <a:rPr lang="it-IT" sz="4900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 tappa: </a:t>
            </a:r>
            <a:br>
              <a:rPr lang="it-IT" sz="4900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400" b="0" spc="-4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ministri della celebrazione </a:t>
            </a:r>
            <a:endParaRPr lang="en-US" sz="4400" b="0" spc="-4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FCD908D0-F756-8287-0D17-1A975D54FE94}"/>
              </a:ext>
            </a:extLst>
          </p:cNvPr>
          <p:cNvSpPr txBox="1">
            <a:spLocks/>
          </p:cNvSpPr>
          <p:nvPr/>
        </p:nvSpPr>
        <p:spPr>
          <a:xfrm>
            <a:off x="3227109" y="157652"/>
            <a:ext cx="8895761" cy="66532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Si vivranno </a:t>
            </a:r>
            <a:r>
              <a:rPr lang="it-IT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esperienze spirituali specificamente pensate per le coppie 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(</a:t>
            </a:r>
            <a:r>
              <a:rPr lang="it-IT" dirty="0">
                <a:latin typeface="Century" panose="02040604050505020304" pitchFamily="18" charset="0"/>
                <a:cs typeface="Aharoni" panose="02010803020104030203" pitchFamily="2" charset="-79"/>
              </a:rPr>
              <a:t>ascolto della Parola, celebrazione dei sacramenti, momenti di preghiera personale e comunitaria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) per rimettere sempre al centro l’incontro con il Signore come sorgente di tutta la vita cristiana. </a:t>
            </a:r>
            <a:r>
              <a:rPr lang="it-IT" sz="2000" dirty="0">
                <a:latin typeface="Century" panose="02040604050505020304" pitchFamily="18" charset="0"/>
                <a:cs typeface="Aharoni" panose="02010803020104030203" pitchFamily="2" charset="-79"/>
              </a:rPr>
              <a:t>(n.66) 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Avvicinandosi alle nozze, sarà bene che le coppie prendano coscienza di essere non spettatori ma, nel nome di Cristo, </a:t>
            </a:r>
            <a:r>
              <a:rPr lang="it-IT" sz="280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ministri della celebrazione del loro matrimonio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, dedicando ampio spazio alla 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piena comprensione dei gesti e dei significati propri del rito nuziale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. Le coppie andranno illuminate sul valore straordinario di “</a:t>
            </a:r>
            <a:r>
              <a:rPr lang="it-IT" sz="2800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segno sacramentale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” che la loro vita coniugale sta per assumere: con il rito delle nozze diventeranno sacramento permanente di Cristo che ama la Chiesa. </a:t>
            </a:r>
            <a:r>
              <a:rPr lang="it-IT" sz="2000" dirty="0">
                <a:latin typeface="Century" panose="02040604050505020304" pitchFamily="18" charset="0"/>
                <a:cs typeface="Aharoni" panose="02010803020104030203" pitchFamily="2" charset="-79"/>
              </a:rPr>
              <a:t>(n.68)  </a:t>
            </a:r>
          </a:p>
        </p:txBody>
      </p:sp>
    </p:spTree>
    <p:extLst>
      <p:ext uri="{BB962C8B-B14F-4D97-AF65-F5344CB8AC3E}">
        <p14:creationId xmlns:p14="http://schemas.microsoft.com/office/powerpoint/2010/main" val="351363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 descr="A picture containing mountain, sky, outdoor, nature">
            <a:extLst>
              <a:ext uri="{FF2B5EF4-FFF2-40B4-BE49-F238E27FC236}">
                <a16:creationId xmlns:a16="http://schemas.microsoft.com/office/drawing/2014/main" id="{1C235748-7945-9248-BAF5-517A8F2F99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143000"/>
            <a:ext cx="4364611" cy="5715000"/>
          </a:xfrm>
          <a:prstGeom prst="rect">
            <a:avLst/>
          </a:prstGeom>
        </p:spPr>
      </p:pic>
      <p:sp>
        <p:nvSpPr>
          <p:cNvPr id="8" name="Content Placeholder 18">
            <a:extLst>
              <a:ext uri="{FF2B5EF4-FFF2-40B4-BE49-F238E27FC236}">
                <a16:creationId xmlns:a16="http://schemas.microsoft.com/office/drawing/2014/main" id="{FE6BC8CD-1303-7DF7-18C0-5409C650E011}"/>
              </a:ext>
            </a:extLst>
          </p:cNvPr>
          <p:cNvSpPr txBox="1">
            <a:spLocks/>
          </p:cNvSpPr>
          <p:nvPr/>
        </p:nvSpPr>
        <p:spPr>
          <a:xfrm>
            <a:off x="4535489" y="1192332"/>
            <a:ext cx="7547654" cy="56656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A pochi giorni di distanza dal matrimonio è di grande utilità </a:t>
            </a:r>
            <a:r>
              <a:rPr lang="it-IT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un ritiro spirituale 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di uno/due giorni. Sebbene ciò possa sembrare irrealistico, visti i molti impegni dovuti all’organizzazione delle nozze, laddove è stato realizzato ha mostrato grandi benefici. Proprio l’affanno per le tante incombenze pratiche legate alla festa imminente, infatti, può distogliere l’animo degli sposi da </a:t>
            </a:r>
            <a:r>
              <a:rPr lang="it-IT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ciò che più conta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: la celebrazione del sacramento e </a:t>
            </a:r>
            <a:r>
              <a:rPr lang="it-IT" sz="280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l’incontro con il Signore che viene ad “abitare” il loro amore umano, riempiendolo del suo amore divino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. </a:t>
            </a:r>
            <a:r>
              <a:rPr lang="it-IT" sz="2000" dirty="0">
                <a:latin typeface="Century" panose="02040604050505020304" pitchFamily="18" charset="0"/>
                <a:cs typeface="Aharoni" panose="02010803020104030203" pitchFamily="2" charset="-79"/>
              </a:rPr>
              <a:t>(n.70)</a:t>
            </a:r>
            <a:endParaRPr lang="en-US" sz="3000" dirty="0">
              <a:latin typeface="Century" panose="02040604050505020304" pitchFamily="18" charset="0"/>
              <a:cs typeface="Aharoni" panose="02010803020104030203" pitchFamily="2" charset="-79"/>
            </a:endParaRPr>
          </a:p>
        </p:txBody>
      </p:sp>
      <p:sp>
        <p:nvSpPr>
          <p:cNvPr id="4" name="Title 32">
            <a:extLst>
              <a:ext uri="{FF2B5EF4-FFF2-40B4-BE49-F238E27FC236}">
                <a16:creationId xmlns:a16="http://schemas.microsoft.com/office/drawing/2014/main" id="{65CF2C62-32BE-D555-428A-A9D37CF4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10" y="162219"/>
            <a:ext cx="11475597" cy="77377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>
                <a:latin typeface="Century" panose="02040604050505020304" pitchFamily="18" charset="0"/>
                <a:cs typeface="Aharoni" panose="02010803020104030203" pitchFamily="2" charset="-79"/>
              </a:rPr>
              <a:t>il Signore viene ad “abitare” il nostro amore umano</a:t>
            </a:r>
            <a:endParaRPr lang="en-US" sz="4000" b="0" dirty="0"/>
          </a:p>
        </p:txBody>
      </p:sp>
    </p:spTree>
    <p:extLst>
      <p:ext uri="{BB962C8B-B14F-4D97-AF65-F5344CB8AC3E}">
        <p14:creationId xmlns:p14="http://schemas.microsoft.com/office/powerpoint/2010/main" val="1934847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395CD-3937-3C0C-7B1B-AEBBA5E29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utting their hands together&#10;&#10;AI-generated content may be incorrect.">
            <a:extLst>
              <a:ext uri="{FF2B5EF4-FFF2-40B4-BE49-F238E27FC236}">
                <a16:creationId xmlns:a16="http://schemas.microsoft.com/office/drawing/2014/main" id="{BC45FDBC-96D3-C672-9EE0-183AE40C9A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" r="-42"/>
          <a:stretch>
            <a:fillRect/>
          </a:stretch>
        </p:blipFill>
        <p:spPr>
          <a:xfrm>
            <a:off x="2970904" y="1661651"/>
            <a:ext cx="6250192" cy="4168878"/>
          </a:xfrm>
          <a:prstGeom prst="cloud">
            <a:avLst/>
          </a:prstGeom>
        </p:spPr>
      </p:pic>
      <p:sp>
        <p:nvSpPr>
          <p:cNvPr id="2" name="Title 40">
            <a:extLst>
              <a:ext uri="{FF2B5EF4-FFF2-40B4-BE49-F238E27FC236}">
                <a16:creationId xmlns:a16="http://schemas.microsoft.com/office/drawing/2014/main" id="{62EDE4AE-9F1F-A769-A866-6360AC41F68F}"/>
              </a:ext>
            </a:extLst>
          </p:cNvPr>
          <p:cNvSpPr txBox="1">
            <a:spLocks/>
          </p:cNvSpPr>
          <p:nvPr/>
        </p:nvSpPr>
        <p:spPr>
          <a:xfrm>
            <a:off x="375451" y="183988"/>
            <a:ext cx="11472421" cy="803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Pillole di Metodologia</a:t>
            </a: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8265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3C4C8-72E5-0CE5-63CE-55644C5C6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745D8640-4781-754C-368E-A9F2F327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79" y="183988"/>
            <a:ext cx="11472421" cy="803380"/>
          </a:xfrm>
        </p:spPr>
        <p:txBody>
          <a:bodyPr>
            <a:normAutofit/>
          </a:bodyPr>
          <a:lstStyle/>
          <a:p>
            <a:pPr algn="l"/>
            <a:r>
              <a:rPr lang="it-IT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Pillole di Metodologia: </a:t>
            </a:r>
            <a:r>
              <a:rPr lang="it-IT" sz="4000" b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l’orizzonte di riferimento</a:t>
            </a:r>
            <a:endParaRPr lang="en-US" sz="4000" b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CA249-51AE-BB42-A920-7C3C26198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06B786C7-B8F9-4072-AAAA-17258464D730}" type="slidenum">
              <a:rPr lang="en-US" noProof="0" smtClean="0"/>
              <a:pPr lvl="0"/>
              <a:t>14</a:t>
            </a:fld>
            <a:endParaRPr lang="en-US" noProof="0" dirty="0"/>
          </a:p>
        </p:txBody>
      </p:sp>
      <p:sp>
        <p:nvSpPr>
          <p:cNvPr id="23" name="Content Placeholder 18">
            <a:extLst>
              <a:ext uri="{FF2B5EF4-FFF2-40B4-BE49-F238E27FC236}">
                <a16:creationId xmlns:a16="http://schemas.microsoft.com/office/drawing/2014/main" id="{D3B1B516-B1FC-6AAD-EDB0-EA3137CC466A}"/>
              </a:ext>
            </a:extLst>
          </p:cNvPr>
          <p:cNvSpPr txBox="1">
            <a:spLocks/>
          </p:cNvSpPr>
          <p:nvPr/>
        </p:nvSpPr>
        <p:spPr>
          <a:xfrm>
            <a:off x="78659" y="1183736"/>
            <a:ext cx="12015018" cy="567426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lphaUcPeriod"/>
            </a:pPr>
            <a:r>
              <a:rPr lang="it-IT" dirty="0">
                <a:latin typeface="Century" panose="02040604050505020304" pitchFamily="18" charset="0"/>
                <a:cs typeface="Aharoni" panose="02010803020104030203" pitchFamily="2" charset="-79"/>
              </a:rPr>
              <a:t>È </a:t>
            </a:r>
            <a:r>
              <a:rPr lang="it-IT" b="1" i="1" dirty="0">
                <a:latin typeface="Century" panose="02040604050505020304" pitchFamily="18" charset="0"/>
                <a:cs typeface="Aharoni" panose="02010803020104030203" pitchFamily="2" charset="-79"/>
              </a:rPr>
              <a:t>lo sguardo di Cristo </a:t>
            </a:r>
            <a:r>
              <a:rPr lang="it-IT" dirty="0">
                <a:latin typeface="Century" panose="02040604050505020304" pitchFamily="18" charset="0"/>
                <a:cs typeface="Aharoni" panose="02010803020104030203" pitchFamily="2" charset="-79"/>
              </a:rPr>
              <a:t>il criterio di accompagnamento per le famiglie del nostro tempo. E’ un vero e proprio indirizzo metodologico già anticipato da Francesco nella Evangelii Gaudium.</a:t>
            </a:r>
            <a:endParaRPr lang="it-IT" i="1" dirty="0">
              <a:latin typeface="Century" panose="02040604050505020304" pitchFamily="18" charset="0"/>
              <a:cs typeface="Aharoni" panose="02010803020104030203" pitchFamily="2" charset="-79"/>
            </a:endParaRP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lphaUcPeriod"/>
            </a:pPr>
            <a:r>
              <a:rPr lang="it-IT" dirty="0">
                <a:latin typeface="Century" panose="02040604050505020304" pitchFamily="18" charset="0"/>
                <a:cs typeface="Aharoni" panose="02010803020104030203" pitchFamily="2" charset="-79"/>
              </a:rPr>
              <a:t>Per servire la Famiglia nella realtà odierna, inoltre, è necessario offrire un orizzonte di riferimento avendo identificato con chiarezza </a:t>
            </a:r>
            <a:r>
              <a:rPr lang="it-IT" b="1" i="1" dirty="0">
                <a:latin typeface="Century" panose="02040604050505020304" pitchFamily="18" charset="0"/>
                <a:cs typeface="Aharoni" panose="02010803020104030203" pitchFamily="2" charset="-79"/>
              </a:rPr>
              <a:t>chi sono i destinatari</a:t>
            </a:r>
            <a:r>
              <a:rPr lang="it-IT" dirty="0">
                <a:latin typeface="Century" panose="02040604050505020304" pitchFamily="18" charset="0"/>
                <a:cs typeface="Aharoni" panose="02010803020104030203" pitchFamily="2" charset="-79"/>
              </a:rPr>
              <a:t> e “</a:t>
            </a:r>
            <a:r>
              <a:rPr lang="it-IT" b="1" i="1" dirty="0">
                <a:latin typeface="Century" panose="02040604050505020304" pitchFamily="18" charset="0"/>
                <a:cs typeface="Aharoni" panose="02010803020104030203" pitchFamily="2" charset="-79"/>
              </a:rPr>
              <a:t>cosa cercano</a:t>
            </a:r>
            <a:r>
              <a:rPr lang="it-IT" dirty="0">
                <a:latin typeface="Century" panose="02040604050505020304" pitchFamily="18" charset="0"/>
                <a:cs typeface="Aharoni" panose="02010803020104030203" pitchFamily="2" charset="-79"/>
              </a:rPr>
              <a:t>”. 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lphaUcPeriod"/>
            </a:pPr>
            <a:r>
              <a:rPr lang="it-IT" dirty="0">
                <a:latin typeface="Century" panose="02040604050505020304" pitchFamily="18" charset="0"/>
                <a:cs typeface="Aharoni" panose="02010803020104030203" pitchFamily="2" charset="-79"/>
              </a:rPr>
              <a:t>Ed anche un Metodo, al fine di avere consapevolezza di “</a:t>
            </a:r>
            <a:r>
              <a:rPr lang="it-IT" b="1" i="1" dirty="0">
                <a:latin typeface="Century" panose="02040604050505020304" pitchFamily="18" charset="0"/>
                <a:cs typeface="Aharoni" panose="02010803020104030203" pitchFamily="2" charset="-79"/>
              </a:rPr>
              <a:t>ciò che è già disponibile</a:t>
            </a:r>
            <a:r>
              <a:rPr lang="it-IT" dirty="0">
                <a:latin typeface="Century" panose="02040604050505020304" pitchFamily="18" charset="0"/>
                <a:cs typeface="Aharoni" panose="02010803020104030203" pitchFamily="2" charset="-79"/>
              </a:rPr>
              <a:t>” a livello locale ed evidenziare quel che “</a:t>
            </a:r>
            <a:r>
              <a:rPr lang="it-IT" b="1" i="1" dirty="0">
                <a:latin typeface="Century" panose="02040604050505020304" pitchFamily="18" charset="0"/>
                <a:cs typeface="Aharoni" panose="02010803020104030203" pitchFamily="2" charset="-79"/>
              </a:rPr>
              <a:t>ancora manca</a:t>
            </a:r>
            <a:r>
              <a:rPr lang="it-IT" dirty="0">
                <a:latin typeface="Century" panose="02040604050505020304" pitchFamily="18" charset="0"/>
                <a:cs typeface="Aharoni" panose="02010803020104030203" pitchFamily="2" charset="-79"/>
              </a:rPr>
              <a:t>” in vista di una progettazione futura.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lphaUcPeriod"/>
            </a:pPr>
            <a:r>
              <a:rPr lang="it-IT" dirty="0">
                <a:latin typeface="Century" panose="02040604050505020304" pitchFamily="18" charset="0"/>
                <a:cs typeface="Aharoni" panose="02010803020104030203" pitchFamily="2" charset="-79"/>
              </a:rPr>
              <a:t>Sullo sfondo, i quattro principi proposti da papa Francesco sono: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Il tempo è superiore allo spazio,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L’unità prevale sul conflitto,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La realtà è più importante dell’idea,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Il tutto è superiore alla parte.</a:t>
            </a:r>
          </a:p>
        </p:txBody>
      </p:sp>
    </p:spTree>
    <p:extLst>
      <p:ext uri="{BB962C8B-B14F-4D97-AF65-F5344CB8AC3E}">
        <p14:creationId xmlns:p14="http://schemas.microsoft.com/office/powerpoint/2010/main" val="3377719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BC39A-9614-7C5F-5197-307FA81AE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487BBFDC-117E-C783-BF1B-0E49253E9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79" y="183988"/>
            <a:ext cx="11472421" cy="803380"/>
          </a:xfrm>
        </p:spPr>
        <p:txBody>
          <a:bodyPr>
            <a:normAutofit/>
          </a:bodyPr>
          <a:lstStyle/>
          <a:p>
            <a:pPr algn="l"/>
            <a:r>
              <a:rPr lang="it-IT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Pillole di Metodologia: </a:t>
            </a:r>
            <a:r>
              <a:rPr lang="it-IT" sz="4000" b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 «</a:t>
            </a:r>
            <a:r>
              <a:rPr lang="it-IT" sz="4000" b="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</a:t>
            </a:r>
            <a:r>
              <a:rPr lang="it-IT" sz="4000" b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al «</a:t>
            </a:r>
            <a:r>
              <a:rPr lang="it-IT" sz="4000" b="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</a:t>
            </a:r>
            <a:r>
              <a:rPr lang="it-IT" sz="4000" b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4000" b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3682E-03A2-F00E-5CF0-82DDD434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06B786C7-B8F9-4072-AAAA-17258464D730}" type="slidenum">
              <a:rPr lang="en-US" noProof="0" smtClean="0"/>
              <a:pPr lvl="0"/>
              <a:t>15</a:t>
            </a:fld>
            <a:endParaRPr lang="en-US" noProof="0" dirty="0"/>
          </a:p>
        </p:txBody>
      </p:sp>
      <p:sp>
        <p:nvSpPr>
          <p:cNvPr id="23" name="Content Placeholder 18">
            <a:extLst>
              <a:ext uri="{FF2B5EF4-FFF2-40B4-BE49-F238E27FC236}">
                <a16:creationId xmlns:a16="http://schemas.microsoft.com/office/drawing/2014/main" id="{271A0671-19E7-ED12-D8CE-3F9AA30A4B71}"/>
              </a:ext>
            </a:extLst>
          </p:cNvPr>
          <p:cNvSpPr txBox="1">
            <a:spLocks/>
          </p:cNvSpPr>
          <p:nvPr/>
        </p:nvSpPr>
        <p:spPr>
          <a:xfrm>
            <a:off x="98323" y="1183736"/>
            <a:ext cx="12005187" cy="550054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lphaUcPeriod"/>
            </a:pPr>
            <a:r>
              <a:rPr lang="it-IT" dirty="0">
                <a:latin typeface="Century" panose="02040604050505020304" pitchFamily="18" charset="0"/>
              </a:rPr>
              <a:t>siamo chiamati ad un cambio di prospettiva: noi siamo solo cooperatori della semina, siamo certamente tra quei </a:t>
            </a:r>
            <a:r>
              <a:rPr lang="it-IT">
                <a:latin typeface="Century" panose="02040604050505020304" pitchFamily="18" charset="0"/>
              </a:rPr>
              <a:t>72 inviati ma </a:t>
            </a:r>
            <a:r>
              <a:rPr lang="it-IT" dirty="0">
                <a:latin typeface="Century" panose="02040604050505020304" pitchFamily="18" charset="0"/>
              </a:rPr>
              <a:t>dobbiamo farlo con gioia e speranza, consapevoli che </a:t>
            </a:r>
            <a:r>
              <a:rPr lang="it-IT" b="1" i="1" dirty="0">
                <a:latin typeface="Century" panose="02040604050505020304" pitchFamily="18" charset="0"/>
              </a:rPr>
              <a:t>la gran parte del lavoro è svolto da Dio</a:t>
            </a:r>
            <a:r>
              <a:rPr lang="it-IT" dirty="0">
                <a:latin typeface="Century" panose="02040604050505020304" pitchFamily="18" charset="0"/>
              </a:rPr>
              <a:t>. 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lphaUcPeriod"/>
            </a:pPr>
            <a:r>
              <a:rPr lang="it-IT" dirty="0">
                <a:latin typeface="Century" panose="02040604050505020304" pitchFamily="18" charset="0"/>
              </a:rPr>
              <a:t>Il compito degli operatori è quello di </a:t>
            </a:r>
            <a:r>
              <a:rPr lang="it-IT" b="1" i="1" dirty="0">
                <a:latin typeface="Century" panose="02040604050505020304" pitchFamily="18" charset="0"/>
              </a:rPr>
              <a:t>accompagnarsi alla vita delle persone</a:t>
            </a:r>
            <a:r>
              <a:rPr lang="it-IT" dirty="0">
                <a:latin typeface="Century" panose="02040604050505020304" pitchFamily="18" charset="0"/>
              </a:rPr>
              <a:t>, ponendosi in ascolto empatico: è proprio la prospettiva del cammino condiviso che aiuta a comprendere che “</a:t>
            </a:r>
            <a:r>
              <a:rPr lang="it-IT" i="1" dirty="0">
                <a:latin typeface="Century" panose="02040604050505020304" pitchFamily="18" charset="0"/>
              </a:rPr>
              <a:t>ogni matrimonio è una storia di salvezza</a:t>
            </a:r>
            <a:r>
              <a:rPr lang="it-IT" dirty="0">
                <a:latin typeface="Century" panose="02040604050505020304" pitchFamily="18" charset="0"/>
              </a:rPr>
              <a:t>”. 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lphaUcPeriod"/>
            </a:pPr>
            <a:r>
              <a:rPr lang="it-IT" dirty="0">
                <a:latin typeface="Century" panose="02040604050505020304" pitchFamily="18" charset="0"/>
              </a:rPr>
              <a:t>Senza sminuire il valore dell’ideale evangelico, bisogna </a:t>
            </a:r>
            <a:r>
              <a:rPr lang="it-IT" b="1" i="1" dirty="0">
                <a:latin typeface="Century" panose="02040604050505020304" pitchFamily="18" charset="0"/>
              </a:rPr>
              <a:t>accompagnare con misericordia e pazienza</a:t>
            </a:r>
            <a:r>
              <a:rPr lang="it-IT" dirty="0">
                <a:latin typeface="Century" panose="02040604050505020304" pitchFamily="18" charset="0"/>
              </a:rPr>
              <a:t> le possibili tappe di crescita delle persone che si vanno costruendo giorno per giorno, lasciando spazio al bene possibile.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lphaUcPeriod"/>
            </a:pPr>
            <a:r>
              <a:rPr lang="it-IT" dirty="0">
                <a:latin typeface="Century" panose="02040604050505020304" pitchFamily="18" charset="0"/>
              </a:rPr>
              <a:t>Papa Francesco offre due orizzonti concreti di annuncio del matrimonio e della famiglia: 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it-IT" sz="2400" dirty="0">
                <a:latin typeface="Century" panose="02040604050505020304" pitchFamily="18" charset="0"/>
              </a:rPr>
              <a:t>Passare dal “</a:t>
            </a:r>
            <a:r>
              <a:rPr lang="it-IT" sz="2400" b="1" i="1" dirty="0">
                <a:latin typeface="Century" panose="02040604050505020304" pitchFamily="18" charset="0"/>
              </a:rPr>
              <a:t>cosa</a:t>
            </a:r>
            <a:r>
              <a:rPr lang="it-IT" sz="2400" dirty="0">
                <a:latin typeface="Century" panose="02040604050505020304" pitchFamily="18" charset="0"/>
              </a:rPr>
              <a:t>” stiamo dicendo al “</a:t>
            </a:r>
            <a:r>
              <a:rPr lang="it-IT" sz="2400" b="1" i="1" dirty="0">
                <a:latin typeface="Century" panose="02040604050505020304" pitchFamily="18" charset="0"/>
              </a:rPr>
              <a:t>come</a:t>
            </a:r>
            <a:r>
              <a:rPr lang="it-IT" sz="2400" dirty="0">
                <a:latin typeface="Century" panose="02040604050505020304" pitchFamily="18" charset="0"/>
              </a:rPr>
              <a:t>” lo stiamo dicendo. 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it-IT" sz="2400" b="1" i="1" dirty="0">
                <a:latin typeface="Century" panose="02040604050505020304" pitchFamily="18" charset="0"/>
              </a:rPr>
              <a:t>Dare tempo </a:t>
            </a:r>
            <a:r>
              <a:rPr lang="it-IT" sz="2400" dirty="0">
                <a:latin typeface="Century" panose="02040604050505020304" pitchFamily="18" charset="0"/>
              </a:rPr>
              <a:t>disponibile e gratuito perchè l’amore ha bisogno di tempo.</a:t>
            </a:r>
          </a:p>
        </p:txBody>
      </p:sp>
    </p:spTree>
    <p:extLst>
      <p:ext uri="{BB962C8B-B14F-4D97-AF65-F5344CB8AC3E}">
        <p14:creationId xmlns:p14="http://schemas.microsoft.com/office/powerpoint/2010/main" val="3418204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81C5E-2DFE-1795-270B-2DFB583E0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48D6B508-3140-DBBA-5ADC-A190A442C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79" y="183988"/>
            <a:ext cx="11472421" cy="803380"/>
          </a:xfrm>
        </p:spPr>
        <p:txBody>
          <a:bodyPr>
            <a:normAutofit/>
          </a:bodyPr>
          <a:lstStyle/>
          <a:p>
            <a:pPr algn="l"/>
            <a:r>
              <a:rPr lang="it-IT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Pillole di Metodologia: </a:t>
            </a:r>
            <a:r>
              <a:rPr lang="it-IT" sz="4000" b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nostra identità</a:t>
            </a:r>
            <a:endParaRPr lang="en-US" sz="4000" b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85D75-6523-E26A-A7E9-5A2DD2894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06B786C7-B8F9-4072-AAAA-17258464D730}" type="slidenum">
              <a:rPr lang="en-US" noProof="0" smtClean="0"/>
              <a:pPr lvl="0"/>
              <a:t>16</a:t>
            </a:fld>
            <a:endParaRPr lang="en-US" noProof="0" dirty="0"/>
          </a:p>
        </p:txBody>
      </p:sp>
      <p:sp>
        <p:nvSpPr>
          <p:cNvPr id="23" name="Content Placeholder 18">
            <a:extLst>
              <a:ext uri="{FF2B5EF4-FFF2-40B4-BE49-F238E27FC236}">
                <a16:creationId xmlns:a16="http://schemas.microsoft.com/office/drawing/2014/main" id="{554E9B00-5388-47B7-720E-B443ED82FC06}"/>
              </a:ext>
            </a:extLst>
          </p:cNvPr>
          <p:cNvSpPr txBox="1">
            <a:spLocks/>
          </p:cNvSpPr>
          <p:nvPr/>
        </p:nvSpPr>
        <p:spPr>
          <a:xfrm>
            <a:off x="98323" y="1252560"/>
            <a:ext cx="12005187" cy="550054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lphaUcPeriod"/>
            </a:pPr>
            <a:r>
              <a:rPr lang="it-IT" dirty="0">
                <a:latin typeface="Century" panose="02040604050505020304" pitchFamily="18" charset="0"/>
              </a:rPr>
              <a:t>le coppie di sposi chiamate a servire la Famiglia, devono aver ben chiara “</a:t>
            </a:r>
            <a:r>
              <a:rPr lang="it-IT" b="1" i="1" dirty="0">
                <a:latin typeface="Century" panose="02040604050505020304" pitchFamily="18" charset="0"/>
              </a:rPr>
              <a:t>la loro identità</a:t>
            </a:r>
            <a:r>
              <a:rPr lang="it-IT" dirty="0">
                <a:latin typeface="Century" panose="02040604050505020304" pitchFamily="18" charset="0"/>
              </a:rPr>
              <a:t>”, essere consapevoli di essere state “chiamate” e conoscere la missione loro affidata. 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lphaUcPeriod"/>
            </a:pPr>
            <a:r>
              <a:rPr lang="it-IT" dirty="0">
                <a:latin typeface="Century" panose="02040604050505020304" pitchFamily="18" charset="0"/>
              </a:rPr>
              <a:t>Sono anche necessari alcuni atteggiamenti di fondo per rispondere alla chiamata a questo servizio: 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it-IT" u="sng" dirty="0">
                <a:latin typeface="Century" panose="02040604050505020304" pitchFamily="18" charset="0"/>
              </a:rPr>
              <a:t>custodire le motivazioni</a:t>
            </a:r>
            <a:r>
              <a:rPr lang="it-IT" dirty="0">
                <a:latin typeface="Century" panose="02040604050505020304" pitchFamily="18" charset="0"/>
              </a:rPr>
              <a:t>, mantenendo l’equilibrio di coppia; 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it-IT" dirty="0">
                <a:latin typeface="Century" panose="02040604050505020304" pitchFamily="18" charset="0"/>
              </a:rPr>
              <a:t>mantenersi </a:t>
            </a:r>
            <a:r>
              <a:rPr lang="it-IT" u="sng" dirty="0">
                <a:latin typeface="Century" panose="02040604050505020304" pitchFamily="18" charset="0"/>
              </a:rPr>
              <a:t>in ascolto </a:t>
            </a:r>
            <a:r>
              <a:rPr lang="it-IT" dirty="0">
                <a:latin typeface="Century" panose="02040604050505020304" pitchFamily="18" charset="0"/>
              </a:rPr>
              <a:t>dello Spirito che parla attraverso l’altro; 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it-IT" dirty="0">
                <a:latin typeface="Century" panose="02040604050505020304" pitchFamily="18" charset="0"/>
              </a:rPr>
              <a:t>conservare uno </a:t>
            </a:r>
            <a:r>
              <a:rPr lang="it-IT" u="sng" dirty="0">
                <a:latin typeface="Century" panose="02040604050505020304" pitchFamily="18" charset="0"/>
              </a:rPr>
              <a:t>sguardo vigile </a:t>
            </a:r>
            <a:r>
              <a:rPr lang="it-IT" dirty="0">
                <a:latin typeface="Century" panose="02040604050505020304" pitchFamily="18" charset="0"/>
              </a:rPr>
              <a:t>sulla realtà;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it-IT" u="sng" dirty="0">
                <a:latin typeface="Century" panose="02040604050505020304" pitchFamily="18" charset="0"/>
              </a:rPr>
              <a:t>la formazione </a:t>
            </a:r>
            <a:r>
              <a:rPr lang="it-IT" dirty="0">
                <a:latin typeface="Century" panose="02040604050505020304" pitchFamily="18" charset="0"/>
              </a:rPr>
              <a:t>è necessaria per accogliere i bisogni delle famiglie e di quelle fragili in particolare.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lphaUcPeriod"/>
            </a:pPr>
            <a:r>
              <a:rPr lang="it-IT" dirty="0">
                <a:latin typeface="Century" panose="02040604050505020304" pitchFamily="18" charset="0"/>
              </a:rPr>
              <a:t>La realizzazione del servzio passa attraverso 5 azioni particolari: 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it-IT" b="1" i="1" dirty="0">
                <a:latin typeface="Century" panose="02040604050505020304" pitchFamily="18" charset="0"/>
              </a:rPr>
              <a:t>Uscire</a:t>
            </a:r>
            <a:r>
              <a:rPr lang="it-IT" dirty="0">
                <a:latin typeface="Century" panose="02040604050505020304" pitchFamily="18" charset="0"/>
              </a:rPr>
              <a:t>, incontro agli altri per purificare e verificare la propria fede. 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it-IT" b="1" i="1" dirty="0">
                <a:latin typeface="Century" panose="02040604050505020304" pitchFamily="18" charset="0"/>
              </a:rPr>
              <a:t>Annunciare</a:t>
            </a:r>
            <a:r>
              <a:rPr lang="it-IT" dirty="0">
                <a:latin typeface="Century" panose="02040604050505020304" pitchFamily="18" charset="0"/>
              </a:rPr>
              <a:t>, testimoniando il Vangelo con la vita di tutti i giorni. 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it-IT" b="1" i="1" dirty="0">
                <a:latin typeface="Century" panose="02040604050505020304" pitchFamily="18" charset="0"/>
              </a:rPr>
              <a:t>Abitare</a:t>
            </a:r>
            <a:r>
              <a:rPr lang="it-IT" dirty="0">
                <a:latin typeface="Century" panose="02040604050505020304" pitchFamily="18" charset="0"/>
              </a:rPr>
              <a:t>, costruendo dimore stabili aperte al mondo, “questo” mondo. 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it-IT" b="1" i="1" dirty="0">
                <a:latin typeface="Century" panose="02040604050505020304" pitchFamily="18" charset="0"/>
              </a:rPr>
              <a:t>Educare</a:t>
            </a:r>
            <a:r>
              <a:rPr lang="it-IT" dirty="0">
                <a:latin typeface="Century" panose="02040604050505020304" pitchFamily="18" charset="0"/>
              </a:rPr>
              <a:t>, “tirando fuori” da chi incontriamo la passione per ciò che è vero e bello. 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it-IT" b="1" i="1" dirty="0">
                <a:latin typeface="Century" panose="02040604050505020304" pitchFamily="18" charset="0"/>
              </a:rPr>
              <a:t>Trasfigurare</a:t>
            </a:r>
            <a:r>
              <a:rPr lang="it-IT" dirty="0">
                <a:latin typeface="Century" panose="02040604050505020304" pitchFamily="18" charset="0"/>
              </a:rPr>
              <a:t>, come capacità di vedere l’impronta divina in noi oltre i limiti umani.</a:t>
            </a:r>
          </a:p>
        </p:txBody>
      </p:sp>
    </p:spTree>
    <p:extLst>
      <p:ext uri="{BB962C8B-B14F-4D97-AF65-F5344CB8AC3E}">
        <p14:creationId xmlns:p14="http://schemas.microsoft.com/office/powerpoint/2010/main" val="2094565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AB2AD-16D6-A41A-08E5-97DE5D41F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8AC96384-A1B3-ED04-2C8B-50183EEE8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79" y="183988"/>
            <a:ext cx="11472421" cy="803380"/>
          </a:xfrm>
        </p:spPr>
        <p:txBody>
          <a:bodyPr>
            <a:normAutofit/>
          </a:bodyPr>
          <a:lstStyle/>
          <a:p>
            <a:pPr algn="l"/>
            <a:r>
              <a:rPr lang="it-IT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Pillole di Metodologia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sz="4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stile del servizio</a:t>
            </a:r>
            <a:endParaRPr lang="en-US" sz="4000" b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979C9-079C-B983-89BC-176299B2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06B786C7-B8F9-4072-AAAA-17258464D730}" type="slidenum">
              <a:rPr lang="en-US" noProof="0" smtClean="0"/>
              <a:pPr lvl="0"/>
              <a:t>17</a:t>
            </a:fld>
            <a:endParaRPr lang="en-US" noProof="0" dirty="0"/>
          </a:p>
        </p:txBody>
      </p:sp>
      <p:sp>
        <p:nvSpPr>
          <p:cNvPr id="23" name="Content Placeholder 18">
            <a:extLst>
              <a:ext uri="{FF2B5EF4-FFF2-40B4-BE49-F238E27FC236}">
                <a16:creationId xmlns:a16="http://schemas.microsoft.com/office/drawing/2014/main" id="{F95B22FB-FF91-5F85-39DB-C86BEF9BB647}"/>
              </a:ext>
            </a:extLst>
          </p:cNvPr>
          <p:cNvSpPr txBox="1">
            <a:spLocks/>
          </p:cNvSpPr>
          <p:nvPr/>
        </p:nvSpPr>
        <p:spPr>
          <a:xfrm>
            <a:off x="98323" y="1183736"/>
            <a:ext cx="12005187" cy="550054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lphaUcPeriod"/>
            </a:pPr>
            <a:r>
              <a:rPr lang="it-IT" dirty="0">
                <a:latin typeface="Century" panose="02040604050505020304" pitchFamily="18" charset="0"/>
              </a:rPr>
              <a:t>L’annuncio va fatto come “</a:t>
            </a:r>
            <a:r>
              <a:rPr lang="it-IT" b="1" dirty="0">
                <a:latin typeface="Century" panose="02040604050505020304" pitchFamily="18" charset="0"/>
              </a:rPr>
              <a:t>pane spezzato</a:t>
            </a:r>
            <a:r>
              <a:rPr lang="it-IT" dirty="0">
                <a:latin typeface="Century" panose="02040604050505020304" pitchFamily="18" charset="0"/>
              </a:rPr>
              <a:t>”, affinché coloro che incontriamo facciano un salto di qualità. Per questo, gli operatori devono entrare nella loro vita: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it-IT" sz="2400" dirty="0">
                <a:latin typeface="Century" panose="02040604050505020304" pitchFamily="18" charset="0"/>
              </a:rPr>
              <a:t>in </a:t>
            </a:r>
            <a:r>
              <a:rPr lang="it-IT" sz="2400" i="1" dirty="0">
                <a:latin typeface="Century" panose="02040604050505020304" pitchFamily="18" charset="0"/>
              </a:rPr>
              <a:t>punta di piedi</a:t>
            </a:r>
            <a:r>
              <a:rPr lang="it-IT" sz="2400" dirty="0">
                <a:latin typeface="Century" panose="02040604050505020304" pitchFamily="18" charset="0"/>
              </a:rPr>
              <a:t>, 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it-IT" sz="2400" dirty="0">
                <a:latin typeface="Century" panose="02040604050505020304" pitchFamily="18" charset="0"/>
              </a:rPr>
              <a:t>mettendosi </a:t>
            </a:r>
            <a:r>
              <a:rPr lang="it-IT" sz="2400" i="1" dirty="0">
                <a:latin typeface="Century" panose="02040604050505020304" pitchFamily="18" charset="0"/>
              </a:rPr>
              <a:t>in ascolto</a:t>
            </a:r>
            <a:r>
              <a:rPr lang="it-IT" sz="2400" dirty="0">
                <a:latin typeface="Century" panose="02040604050505020304" pitchFamily="18" charset="0"/>
              </a:rPr>
              <a:t>, 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it-IT" sz="2400" i="1" dirty="0">
                <a:latin typeface="Century" panose="02040604050505020304" pitchFamily="18" charset="0"/>
              </a:rPr>
              <a:t>evidenziando cosa c’è di buono e di bello </a:t>
            </a:r>
            <a:r>
              <a:rPr lang="it-IT" sz="2400" dirty="0">
                <a:latin typeface="Century" panose="02040604050505020304" pitchFamily="18" charset="0"/>
              </a:rPr>
              <a:t>nella loro relazione, 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it-IT" sz="2400" dirty="0">
                <a:latin typeface="Century" panose="02040604050505020304" pitchFamily="18" charset="0"/>
              </a:rPr>
              <a:t>dando loro lo </a:t>
            </a:r>
            <a:r>
              <a:rPr lang="it-IT" sz="2400" i="1" dirty="0">
                <a:latin typeface="Century" panose="02040604050505020304" pitchFamily="18" charset="0"/>
              </a:rPr>
              <a:t>spazio per raccontarsi</a:t>
            </a:r>
            <a:r>
              <a:rPr lang="it-IT" sz="2400" dirty="0">
                <a:latin typeface="Century" panose="02040604050505020304" pitchFamily="18" charset="0"/>
              </a:rPr>
              <a:t>, 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it-IT" sz="2400" dirty="0">
                <a:latin typeface="Century" panose="02040604050505020304" pitchFamily="18" charset="0"/>
              </a:rPr>
              <a:t>facendo leva sulle </a:t>
            </a:r>
            <a:r>
              <a:rPr lang="it-IT" sz="2400" i="1" dirty="0">
                <a:latin typeface="Century" panose="02040604050505020304" pitchFamily="18" charset="0"/>
              </a:rPr>
              <a:t>cose belle che già hanno</a:t>
            </a:r>
            <a:r>
              <a:rPr lang="it-IT" sz="2400" dirty="0">
                <a:latin typeface="Century" panose="02040604050505020304" pitchFamily="18" charset="0"/>
              </a:rPr>
              <a:t>, 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it-IT" sz="2400" dirty="0">
                <a:latin typeface="Century" panose="02040604050505020304" pitchFamily="18" charset="0"/>
              </a:rPr>
              <a:t>partendo da </a:t>
            </a:r>
            <a:r>
              <a:rPr lang="it-IT" sz="2400" i="1" dirty="0">
                <a:latin typeface="Century" panose="02040604050505020304" pitchFamily="18" charset="0"/>
              </a:rPr>
              <a:t>quello che sono</a:t>
            </a:r>
            <a:r>
              <a:rPr lang="it-IT" sz="2400" dirty="0">
                <a:latin typeface="Century" panose="02040604050505020304" pitchFamily="18" charset="0"/>
              </a:rPr>
              <a:t>. 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lphaUcPeriod"/>
            </a:pPr>
            <a:r>
              <a:rPr lang="it-IT" dirty="0">
                <a:latin typeface="Century" panose="02040604050505020304" pitchFamily="18" charset="0"/>
              </a:rPr>
              <a:t>Gli operatori offrano “</a:t>
            </a:r>
            <a:r>
              <a:rPr lang="it-IT" b="1" dirty="0">
                <a:latin typeface="Century" panose="02040604050505020304" pitchFamily="18" charset="0"/>
              </a:rPr>
              <a:t>trasparenza di vita</a:t>
            </a:r>
            <a:r>
              <a:rPr lang="it-IT" dirty="0">
                <a:latin typeface="Century" panose="02040604050505020304" pitchFamily="18" charset="0"/>
              </a:rPr>
              <a:t>” e uno “</a:t>
            </a:r>
            <a:r>
              <a:rPr lang="it-IT" b="1" i="1" dirty="0">
                <a:latin typeface="Century" panose="02040604050505020304" pitchFamily="18" charset="0"/>
              </a:rPr>
              <a:t>stile dialogante e rispettoso</a:t>
            </a:r>
            <a:r>
              <a:rPr lang="it-IT" dirty="0">
                <a:latin typeface="Century" panose="02040604050505020304" pitchFamily="18" charset="0"/>
              </a:rPr>
              <a:t>” nei confronti delle persone che incontrano. Proprio per la ricchezza e la varietà delle persone che incontriamo, è necessario fare più proposte di accompagnamento, diverse tra loro nei modi e nei tempi. </a:t>
            </a:r>
          </a:p>
        </p:txBody>
      </p:sp>
    </p:spTree>
    <p:extLst>
      <p:ext uri="{BB962C8B-B14F-4D97-AF65-F5344CB8AC3E}">
        <p14:creationId xmlns:p14="http://schemas.microsoft.com/office/powerpoint/2010/main" val="1967605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E5C86-00F4-94D7-B9F0-976DF23FE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926B0E90-4E29-8941-3BC7-A713F4A3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79" y="183988"/>
            <a:ext cx="11472421" cy="803380"/>
          </a:xfrm>
        </p:spPr>
        <p:txBody>
          <a:bodyPr>
            <a:normAutofit/>
          </a:bodyPr>
          <a:lstStyle/>
          <a:p>
            <a:pPr algn="l"/>
            <a:r>
              <a:rPr lang="it-IT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Pillole di Metodologia: </a:t>
            </a:r>
            <a:r>
              <a:rPr lang="it-IT" sz="4000" b="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Faro</a:t>
            </a:r>
            <a:r>
              <a:rPr lang="it-IT" sz="4000" b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sz="4000" b="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Fiaccola</a:t>
            </a:r>
            <a:endParaRPr lang="en-US" sz="4000" b="0" i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33437-80E7-5E1A-FD28-9D7BDF4C9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06B786C7-B8F9-4072-AAAA-17258464D730}" type="slidenum">
              <a:rPr lang="en-US" noProof="0" smtClean="0"/>
              <a:pPr lvl="0"/>
              <a:t>18</a:t>
            </a:fld>
            <a:endParaRPr lang="en-US" noProof="0" dirty="0"/>
          </a:p>
        </p:txBody>
      </p:sp>
      <p:sp>
        <p:nvSpPr>
          <p:cNvPr id="23" name="Content Placeholder 18">
            <a:extLst>
              <a:ext uri="{FF2B5EF4-FFF2-40B4-BE49-F238E27FC236}">
                <a16:creationId xmlns:a16="http://schemas.microsoft.com/office/drawing/2014/main" id="{D3F64AAD-93DC-BE06-F0E7-B57CCD4BBAAB}"/>
              </a:ext>
            </a:extLst>
          </p:cNvPr>
          <p:cNvSpPr txBox="1">
            <a:spLocks/>
          </p:cNvSpPr>
          <p:nvPr/>
        </p:nvSpPr>
        <p:spPr>
          <a:xfrm>
            <a:off x="98323" y="1262392"/>
            <a:ext cx="12005187" cy="550054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lphaUcPeriod"/>
            </a:pPr>
            <a:r>
              <a:rPr lang="it-IT" dirty="0">
                <a:latin typeface="Century" panose="02040604050505020304" pitchFamily="18" charset="0"/>
              </a:rPr>
              <a:t>L’Operatore Pastorale è chiamato a vivere un equilibrio affinché gli orizzonti indicati da Papa Francesco prendano forma concreta. Essi sono: 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it-IT" sz="2400" dirty="0">
                <a:latin typeface="Century" panose="02040604050505020304" pitchFamily="18" charset="0"/>
              </a:rPr>
              <a:t>La capacità di essere “</a:t>
            </a:r>
            <a:r>
              <a:rPr lang="it-IT" sz="2400" b="1" i="1" dirty="0">
                <a:latin typeface="Century" panose="02040604050505020304" pitchFamily="18" charset="0"/>
              </a:rPr>
              <a:t>Faro</a:t>
            </a:r>
            <a:r>
              <a:rPr lang="it-IT" sz="2400" dirty="0">
                <a:latin typeface="Century" panose="02040604050505020304" pitchFamily="18" charset="0"/>
              </a:rPr>
              <a:t>” per illuminare </a:t>
            </a:r>
            <a:r>
              <a:rPr lang="it-IT" sz="2400" u="sng" dirty="0">
                <a:latin typeface="Century" panose="02040604050505020304" pitchFamily="18" charset="0"/>
              </a:rPr>
              <a:t>i valori di riferimento </a:t>
            </a:r>
            <a:r>
              <a:rPr lang="it-IT" sz="2400" dirty="0">
                <a:latin typeface="Century" panose="02040604050505020304" pitchFamily="18" charset="0"/>
              </a:rPr>
              <a:t>anche da lontano e, contemporaneamente, essere “</a:t>
            </a:r>
            <a:r>
              <a:rPr lang="it-IT" sz="2400" b="1" i="1" dirty="0">
                <a:latin typeface="Century" panose="02040604050505020304" pitchFamily="18" charset="0"/>
              </a:rPr>
              <a:t>Fiaccola</a:t>
            </a:r>
            <a:r>
              <a:rPr lang="it-IT" sz="2400" dirty="0">
                <a:latin typeface="Century" panose="02040604050505020304" pitchFamily="18" charset="0"/>
              </a:rPr>
              <a:t>” per poter </a:t>
            </a:r>
            <a:r>
              <a:rPr lang="it-IT" sz="2400" u="sng" dirty="0">
                <a:latin typeface="Century" panose="02040604050505020304" pitchFamily="18" charset="0"/>
              </a:rPr>
              <a:t>discernere da vicino</a:t>
            </a:r>
            <a:r>
              <a:rPr lang="it-IT" sz="2400" dirty="0">
                <a:latin typeface="Century" panose="02040604050505020304" pitchFamily="18" charset="0"/>
              </a:rPr>
              <a:t>. 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lphaUcPeriod"/>
            </a:pPr>
            <a:r>
              <a:rPr lang="it-IT" dirty="0">
                <a:latin typeface="Century" panose="02040604050505020304" pitchFamily="18" charset="0"/>
              </a:rPr>
              <a:t>L’obiettivo è dare a tutti la possibilità di </a:t>
            </a:r>
            <a:r>
              <a:rPr lang="it-IT" b="1" i="1" dirty="0">
                <a:latin typeface="Century" panose="02040604050505020304" pitchFamily="18" charset="0"/>
              </a:rPr>
              <a:t>prendere quello che riescono della sovrabbondanza di Dio</a:t>
            </a:r>
            <a:r>
              <a:rPr lang="it-IT" dirty="0">
                <a:latin typeface="Century" panose="02040604050505020304" pitchFamily="18" charset="0"/>
              </a:rPr>
              <a:t>, anche poco, tenendo presente che </a:t>
            </a:r>
            <a:r>
              <a:rPr lang="it-IT" b="1" i="1" dirty="0">
                <a:latin typeface="Century" panose="02040604050505020304" pitchFamily="18" charset="0"/>
              </a:rPr>
              <a:t>non</a:t>
            </a:r>
            <a:r>
              <a:rPr lang="it-IT" dirty="0">
                <a:latin typeface="Century" panose="02040604050505020304" pitchFamily="18" charset="0"/>
              </a:rPr>
              <a:t> ci sono modalità univoche di percorso e di maturazione della coppia.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endParaRPr lang="it-IT" sz="2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39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1804A-A239-A708-9214-0D1B26DB1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B4CF9469-88F5-E83E-02A9-9B60BA7DF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79" y="183988"/>
            <a:ext cx="11472421" cy="803380"/>
          </a:xfrm>
        </p:spPr>
        <p:txBody>
          <a:bodyPr>
            <a:normAutofit/>
          </a:bodyPr>
          <a:lstStyle/>
          <a:p>
            <a:pPr algn="l"/>
            <a:r>
              <a:rPr lang="it-IT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Pillole di Metodologia: </a:t>
            </a:r>
            <a:r>
              <a:rPr lang="it-IT" sz="4000" b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coinvolgere gli altri</a:t>
            </a:r>
            <a:endParaRPr lang="en-US" sz="4000" b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A3D57-0C8C-BB90-2310-7E7514FDD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06B786C7-B8F9-4072-AAAA-17258464D730}" type="slidenum">
              <a:rPr lang="en-US" noProof="0" smtClean="0"/>
              <a:pPr lvl="0"/>
              <a:t>19</a:t>
            </a:fld>
            <a:endParaRPr lang="en-US" noProof="0" dirty="0"/>
          </a:p>
        </p:txBody>
      </p:sp>
      <p:sp>
        <p:nvSpPr>
          <p:cNvPr id="23" name="Content Placeholder 18">
            <a:extLst>
              <a:ext uri="{FF2B5EF4-FFF2-40B4-BE49-F238E27FC236}">
                <a16:creationId xmlns:a16="http://schemas.microsoft.com/office/drawing/2014/main" id="{D00F7DC3-A536-3ECE-775F-E3F6B2E1BBB5}"/>
              </a:ext>
            </a:extLst>
          </p:cNvPr>
          <p:cNvSpPr txBox="1">
            <a:spLocks/>
          </p:cNvSpPr>
          <p:nvPr/>
        </p:nvSpPr>
        <p:spPr>
          <a:xfrm>
            <a:off x="136865" y="1337796"/>
            <a:ext cx="11918270" cy="550054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lphaUcPeriod"/>
            </a:pPr>
            <a:r>
              <a:rPr lang="it-IT" dirty="0">
                <a:latin typeface="Century" panose="02040604050505020304" pitchFamily="18" charset="0"/>
              </a:rPr>
              <a:t>questa modalità di servizio alle coppie e alle famiglie si fonda sul “</a:t>
            </a:r>
            <a:r>
              <a:rPr lang="it-IT" b="1" dirty="0">
                <a:latin typeface="Century" panose="02040604050505020304" pitchFamily="18" charset="0"/>
              </a:rPr>
              <a:t>partire da quel che abbiamo</a:t>
            </a:r>
            <a:r>
              <a:rPr lang="it-IT" dirty="0">
                <a:latin typeface="Century" panose="02040604050505020304" pitchFamily="18" charset="0"/>
              </a:rPr>
              <a:t>” per valorizzarlo e andare oltre, attivando e </a:t>
            </a:r>
            <a:r>
              <a:rPr lang="it-IT" b="1" i="1" dirty="0">
                <a:latin typeface="Century" panose="02040604050505020304" pitchFamily="18" charset="0"/>
              </a:rPr>
              <a:t>coinvolgendo gli altri</a:t>
            </a:r>
            <a:r>
              <a:rPr lang="it-IT" dirty="0">
                <a:latin typeface="Century" panose="02040604050505020304" pitchFamily="18" charset="0"/>
              </a:rPr>
              <a:t>. Alle Nozze di Cana questo punto di partenza sono le anfore vuote. 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lphaUcPeriod"/>
            </a:pPr>
            <a:r>
              <a:rPr lang="it-IT" dirty="0">
                <a:latin typeface="Century" panose="02040604050505020304" pitchFamily="18" charset="0"/>
              </a:rPr>
              <a:t>Saper cogliere tutti i momenti opportuni per annunciare l’amore misericordioso di Dio, non agendo da soli ma avendo un </a:t>
            </a:r>
            <a:r>
              <a:rPr lang="it-IT" b="1" i="1" dirty="0">
                <a:latin typeface="Century" panose="02040604050505020304" pitchFamily="18" charset="0"/>
              </a:rPr>
              <a:t>confronto con gli altri operatori</a:t>
            </a:r>
            <a:r>
              <a:rPr lang="it-IT" dirty="0">
                <a:latin typeface="Century" panose="02040604050505020304" pitchFamily="18" charset="0"/>
              </a:rPr>
              <a:t>. 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lphaUcPeriod"/>
            </a:pPr>
            <a:r>
              <a:rPr lang="it-IT" dirty="0">
                <a:latin typeface="Century" panose="02040604050505020304" pitchFamily="18" charset="0"/>
              </a:rPr>
              <a:t>Il “</a:t>
            </a:r>
            <a:r>
              <a:rPr lang="it-IT" b="1" dirty="0">
                <a:latin typeface="Century" panose="02040604050505020304" pitchFamily="18" charset="0"/>
              </a:rPr>
              <a:t>fare insieme</a:t>
            </a:r>
            <a:r>
              <a:rPr lang="it-IT" dirty="0">
                <a:latin typeface="Century" panose="02040604050505020304" pitchFamily="18" charset="0"/>
              </a:rPr>
              <a:t>”, inoltre, è veicolo di nuove relazioni, di conoscenza reciproca e di complicità: partendo da quel che abbiamo, si riesce a coinvolgere le persone in un fare reciprocamente fiducioso. 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lphaUcPeriod"/>
            </a:pPr>
            <a:r>
              <a:rPr lang="it-IT" dirty="0">
                <a:latin typeface="Century" panose="02040604050505020304" pitchFamily="18" charset="0"/>
              </a:rPr>
              <a:t>La modalità del “</a:t>
            </a:r>
            <a:r>
              <a:rPr lang="it-IT" b="1" dirty="0">
                <a:latin typeface="Century" panose="02040604050505020304" pitchFamily="18" charset="0"/>
              </a:rPr>
              <a:t>fare e far fare</a:t>
            </a:r>
            <a:r>
              <a:rPr lang="it-IT" dirty="0">
                <a:latin typeface="Century" panose="02040604050505020304" pitchFamily="18" charset="0"/>
              </a:rPr>
              <a:t>” conduce a discernere la presenza di Dio e a coglierla dentro le cose e le situazioni, per quanto piccole o minimali. Una presenza che si riconosce nella gratuità e nel bene che mette in circolo. 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lphaUcPeriod"/>
            </a:pPr>
            <a:r>
              <a:rPr lang="it-IT" dirty="0">
                <a:latin typeface="Century" panose="02040604050505020304" pitchFamily="18" charset="0"/>
              </a:rPr>
              <a:t>Per annunciare la bellezza del matrimonio cristiano </a:t>
            </a:r>
            <a:r>
              <a:rPr lang="it-IT" b="1" dirty="0">
                <a:latin typeface="Century" panose="02040604050505020304" pitchFamily="18" charset="0"/>
              </a:rPr>
              <a:t>va coinvolta l’intera comunità</a:t>
            </a:r>
            <a:r>
              <a:rPr lang="it-IT" dirty="0">
                <a:latin typeface="Century" panose="02040604050505020304" pitchFamily="18" charset="0"/>
              </a:rPr>
              <a:t>. Si tratta di far partecipi le altre coppie e famiglie di un’esperienza condivisa, avendo uno sguardo di fede capace di penetrare la realtà. 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lphaU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510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5802F4C-FC81-467D-C173-B6F41D58D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15" y="80438"/>
            <a:ext cx="5684364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20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Apri il nostro cuore</a:t>
            </a:r>
          </a:p>
          <a:p>
            <a:pPr algn="ctr" eaLnBrk="1" hangingPunct="1">
              <a:defRPr/>
            </a:pP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it-I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Spirito di Dio,</a:t>
            </a:r>
          </a:p>
          <a:p>
            <a:pPr algn="ctr" eaLnBrk="1" hangingPunct="1">
              <a:defRPr/>
            </a:pPr>
            <a:r>
              <a:rPr lang="it-I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vieni ad aprire sull’infinito</a:t>
            </a:r>
          </a:p>
          <a:p>
            <a:pPr algn="ctr" eaLnBrk="1" hangingPunct="1">
              <a:defRPr/>
            </a:pPr>
            <a:r>
              <a:rPr lang="it-I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le porte del nostro spirito </a:t>
            </a:r>
          </a:p>
          <a:p>
            <a:pPr algn="ctr" eaLnBrk="1" hangingPunct="1">
              <a:defRPr/>
            </a:pPr>
            <a:r>
              <a:rPr lang="it-I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 del nostro cuore.</a:t>
            </a:r>
          </a:p>
          <a:p>
            <a:pPr algn="ctr" eaLnBrk="1" hangingPunct="1">
              <a:defRPr/>
            </a:pPr>
            <a:r>
              <a:rPr lang="it-I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Aprile definitivamente</a:t>
            </a:r>
          </a:p>
          <a:p>
            <a:pPr algn="ctr" eaLnBrk="1" hangingPunct="1">
              <a:defRPr/>
            </a:pPr>
            <a:r>
              <a:rPr lang="it-I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 non permettere che noi tentiamo di </a:t>
            </a:r>
          </a:p>
          <a:p>
            <a:pPr algn="ctr" eaLnBrk="1" hangingPunct="1">
              <a:defRPr/>
            </a:pPr>
            <a:r>
              <a:rPr lang="it-I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richiuderle.</a:t>
            </a:r>
          </a:p>
          <a:p>
            <a:pPr algn="ctr" eaLnBrk="1" hangingPunct="1">
              <a:defRPr/>
            </a:pPr>
            <a:r>
              <a:rPr lang="it-I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Aprile al mistero di Dio</a:t>
            </a:r>
          </a:p>
          <a:p>
            <a:pPr algn="ctr" eaLnBrk="1" hangingPunct="1">
              <a:defRPr/>
            </a:pPr>
            <a:r>
              <a:rPr lang="it-I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 all’immensità dell’universo.</a:t>
            </a:r>
          </a:p>
          <a:p>
            <a:pPr algn="ctr" eaLnBrk="1" hangingPunct="1">
              <a:defRPr/>
            </a:pPr>
            <a:r>
              <a:rPr lang="it-I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Apri il nostro intelletto agli stupendi </a:t>
            </a:r>
          </a:p>
          <a:p>
            <a:pPr algn="ctr" eaLnBrk="1" hangingPunct="1">
              <a:defRPr/>
            </a:pPr>
            <a:r>
              <a:rPr lang="it-I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orizzonti della Divina Sapienza.</a:t>
            </a:r>
          </a:p>
          <a:p>
            <a:pPr algn="ctr" eaLnBrk="1" hangingPunct="1">
              <a:defRPr/>
            </a:pPr>
            <a:r>
              <a:rPr lang="it-I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Apri il nostro modo di pensare</a:t>
            </a:r>
          </a:p>
          <a:p>
            <a:pPr algn="ctr" eaLnBrk="1" hangingPunct="1">
              <a:defRPr/>
            </a:pPr>
            <a:r>
              <a:rPr lang="it-I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perché sia pronto ad accogliere il nuovo </a:t>
            </a:r>
          </a:p>
          <a:p>
            <a:pPr algn="ctr" eaLnBrk="1" hangingPunct="1">
              <a:defRPr/>
            </a:pPr>
            <a:r>
              <a:rPr lang="it-I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che tu sai proporci </a:t>
            </a:r>
          </a:p>
          <a:p>
            <a:pPr algn="ctr" eaLnBrk="1" hangingPunct="1">
              <a:defRPr/>
            </a:pPr>
            <a:r>
              <a:rPr lang="it-I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ogni volta che ci apriamo a te.</a:t>
            </a:r>
          </a:p>
          <a:p>
            <a:pPr algn="ctr" eaLnBrk="1" hangingPunct="1">
              <a:defRPr/>
            </a:pPr>
            <a:r>
              <a:rPr lang="it-I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Amen</a:t>
            </a:r>
          </a:p>
          <a:p>
            <a:pPr algn="r" eaLnBrk="1" hangingPunct="1">
              <a:defRPr/>
            </a:pPr>
            <a:r>
              <a:rPr lang="it-IT" sz="16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Jean Galot</a:t>
            </a:r>
            <a:endParaRPr lang="it-IT" sz="1600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DE7BF8-2F0D-114C-9BB5-37826349D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312" y="0"/>
            <a:ext cx="6243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05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800F7-CBDF-213D-3C19-B01EBE13F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30ED4DCD-F08C-0B7C-6EA8-11D6DB5A7C0D}"/>
              </a:ext>
            </a:extLst>
          </p:cNvPr>
          <p:cNvSpPr txBox="1">
            <a:spLocks/>
          </p:cNvSpPr>
          <p:nvPr/>
        </p:nvSpPr>
        <p:spPr>
          <a:xfrm>
            <a:off x="1430593" y="2172929"/>
            <a:ext cx="9330813" cy="190745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800" b="1" cap="sm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Cammino di Accompagnamento al Matrimonio – Alcune Linee Guida</a:t>
            </a:r>
          </a:p>
        </p:txBody>
      </p:sp>
    </p:spTree>
    <p:extLst>
      <p:ext uri="{BB962C8B-B14F-4D97-AF65-F5344CB8AC3E}">
        <p14:creationId xmlns:p14="http://schemas.microsoft.com/office/powerpoint/2010/main" val="351270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E55AD-C007-B341-BDF9-220117AD3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CEC4591A-A791-4330-5202-D4BB4085245E}"/>
              </a:ext>
            </a:extLst>
          </p:cNvPr>
          <p:cNvSpPr txBox="1">
            <a:spLocks/>
          </p:cNvSpPr>
          <p:nvPr/>
        </p:nvSpPr>
        <p:spPr>
          <a:xfrm>
            <a:off x="403125" y="314633"/>
            <a:ext cx="11189108" cy="6420465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/>
            <a:r>
              <a:rPr lang="it-IT" sz="2000" dirty="0"/>
              <a:t>Il cammino ha il chiaro obiettivo di aiutare le coppie ad </a:t>
            </a:r>
            <a:r>
              <a:rPr lang="it-IT" sz="2000" b="1" i="1" dirty="0"/>
              <a:t>avvicinarsi al mistero di Cristo</a:t>
            </a:r>
            <a:r>
              <a:rPr lang="it-IT" sz="2000" dirty="0"/>
              <a:t>, al fine di spingere alla decisione di continuare il cammino anche dopo la fine degli incontri (DpF 52):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La preparazione al matrimonio è un’occasione propizia di incontro fecondo e missionario, di annuncio del Vangelo e di </a:t>
            </a:r>
            <a:r>
              <a:rPr lang="it-IT" sz="2000" b="1" i="1" dirty="0"/>
              <a:t>ripresa del cammino di fede</a:t>
            </a:r>
            <a:r>
              <a:rPr lang="it-IT" sz="2000" dirty="0"/>
              <a:t> (ORIENTAMENTI PASTORALI SULLA PREPARAZIONE AL MATRIMONIO E ALLA FAMIGLIA 26).</a:t>
            </a:r>
          </a:p>
          <a:p>
            <a:r>
              <a:rPr lang="it-IT" sz="2000" dirty="0"/>
              <a:t> </a:t>
            </a:r>
          </a:p>
          <a:p>
            <a:pPr lvl="0"/>
            <a:r>
              <a:rPr lang="it-IT" sz="2000" dirty="0"/>
              <a:t>Il cammino è </a:t>
            </a:r>
            <a:r>
              <a:rPr lang="it-IT" sz="2000" b="1" i="1" dirty="0"/>
              <a:t>solo una tappa</a:t>
            </a:r>
            <a:r>
              <a:rPr lang="it-IT" sz="2000" dirty="0"/>
              <a:t>: è progettato all’interno di un itinerario di accompagnamento più ampio (DpF 5):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deve essere impostato evitando le lezioni cattedratiche; non lezioni ma incontri; non maestri ma </a:t>
            </a:r>
            <a:r>
              <a:rPr lang="it-IT" sz="2000" b="1" i="1" dirty="0"/>
              <a:t>testimoni</a:t>
            </a:r>
            <a:r>
              <a:rPr lang="it-IT" sz="2000" dirty="0"/>
              <a:t>; spazio al </a:t>
            </a:r>
            <a:r>
              <a:rPr lang="it-IT" sz="2000" b="1" i="1" dirty="0"/>
              <a:t>confronto</a:t>
            </a:r>
            <a:r>
              <a:rPr lang="it-IT" sz="2000" dirty="0"/>
              <a:t> con i fidanzati: se sono tanti, vanno divisi in piccoli gruppi anche in base alla loro sensibilità (ORIENTAMENTI PASTORALI SULLA PREPARAZIONE AL MATRIMONIO E ALLA FAMIGLIA 24).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lvl="0"/>
            <a:r>
              <a:rPr lang="it-IT" sz="2000" dirty="0"/>
              <a:t>Gli animatori devono essere </a:t>
            </a:r>
            <a:r>
              <a:rPr lang="it-IT" sz="2000" b="1" i="1" dirty="0"/>
              <a:t>coppie sposate in stretta sintonia con il parroco</a:t>
            </a:r>
            <a:r>
              <a:rPr lang="it-IT" sz="2000" dirty="0"/>
              <a:t> e con l’apporto della comunità locale, all’interno della quale il cammino si svolge (Orientamenti Pastorali n.23 e 36):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Il cammino con altre coppie è anche un’opportunità straordinaria per fare </a:t>
            </a:r>
            <a:r>
              <a:rPr lang="it-IT" sz="2000" b="1" i="1" dirty="0"/>
              <a:t>esperienza ecclesiale</a:t>
            </a:r>
            <a:r>
              <a:rPr lang="it-IT" sz="2000" dirty="0"/>
              <a:t>, esperienza di una comunità. È importante che incontrino </a:t>
            </a:r>
            <a:r>
              <a:rPr lang="it-IT" sz="2000" b="1" i="1" dirty="0"/>
              <a:t>una Chiesa accogliente</a:t>
            </a:r>
            <a:r>
              <a:rPr lang="it-IT" sz="2000" dirty="0"/>
              <a:t>, che si accosta con premura al loro progetto di vita e che è disponibile ad </a:t>
            </a:r>
            <a:r>
              <a:rPr lang="it-IT" sz="2000" b="1" i="1" dirty="0"/>
              <a:t>accompagnarli in una storia</a:t>
            </a:r>
            <a:r>
              <a:rPr lang="it-IT" sz="2000" dirty="0"/>
              <a:t> di amore umanamente e spiritualmente ricca, anche dopo le nozze (Orientamenti Pastorali n.19).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61723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C2BF5-42E4-EBBE-35CA-E8C40FE0E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3BD8E1C4-DCD6-1087-C160-ABA6D2AE3674}"/>
              </a:ext>
            </a:extLst>
          </p:cNvPr>
          <p:cNvSpPr txBox="1">
            <a:spLocks/>
          </p:cNvSpPr>
          <p:nvPr/>
        </p:nvSpPr>
        <p:spPr>
          <a:xfrm>
            <a:off x="403125" y="314633"/>
            <a:ext cx="11189108" cy="6420465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endParaRPr lang="it-IT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8C4B56-C219-C58B-A2DA-8D53EB2C7095}"/>
              </a:ext>
            </a:extLst>
          </p:cNvPr>
          <p:cNvSpPr txBox="1"/>
          <p:nvPr/>
        </p:nvSpPr>
        <p:spPr>
          <a:xfrm>
            <a:off x="599767" y="245184"/>
            <a:ext cx="10992466" cy="6559362"/>
          </a:xfrm>
          <a:prstGeom prst="rect">
            <a:avLst/>
          </a:prstGeom>
        </p:spPr>
        <p:txBody>
          <a:bodyPr vert="horz" anchor="b">
            <a:noAutofit/>
          </a:bodyPr>
          <a:lstStyle>
            <a:defPPr>
              <a:defRPr lang="it-IT"/>
            </a:defPPr>
            <a:lvl1pPr lvl="0">
              <a:defRPr sz="2000"/>
            </a:lvl1pPr>
            <a:lvl2pPr marL="800100" lvl="1" indent="-342900">
              <a:buFont typeface="Arial" panose="020B0604020202020204" pitchFamily="34" charset="0"/>
              <a:buChar char="•"/>
              <a:defRPr sz="2000"/>
            </a:lvl2pPr>
          </a:lstStyle>
          <a:p>
            <a:r>
              <a:rPr lang="it-IT" dirty="0"/>
              <a:t>Attraverso un cammino progressivo e coinvolgente, accostandosi alle nostre parrocchie, </a:t>
            </a:r>
            <a:r>
              <a:rPr lang="it-IT" b="1" i="1" dirty="0"/>
              <a:t>i fidanzati ricevono un primo esplicito annuncio</a:t>
            </a:r>
            <a:r>
              <a:rPr lang="it-IT" dirty="0"/>
              <a:t>: quello della comunità locale che testimonia l’accoglienza del «matrimonio-sacramento». </a:t>
            </a:r>
            <a:r>
              <a:rPr lang="it-IT" b="1" i="1" dirty="0"/>
              <a:t>Chi chiede di sposarsi nel Signore incontra la Comunità</a:t>
            </a:r>
            <a:r>
              <a:rPr lang="it-IT" dirty="0"/>
              <a:t>, che rende visibile il valore del matrimonio come sacramento (Orientamenti Pastorali Cap1): </a:t>
            </a:r>
          </a:p>
          <a:p>
            <a:pPr lvl="1"/>
            <a:r>
              <a:rPr lang="it-IT" dirty="0"/>
              <a:t>Riguardo a questa necessità, va sottolineata l’esigenza di un maggiore coinvolgimento dell’intera comunità privilegiando la testimonianza delle stesse famiglie (AL 206); il compito degli animatori è solo quello di “</a:t>
            </a:r>
            <a:r>
              <a:rPr lang="it-IT" b="1" i="1" dirty="0"/>
              <a:t>verbalizzare la proposta</a:t>
            </a:r>
            <a:r>
              <a:rPr lang="it-IT" dirty="0"/>
              <a:t>” che è stata già percepita. Per questa ragione gli animatori, non solo devono essere testimoni di fede e della bellezza che con la propria vita annunciano e presentano, ma anche espressione viva della </a:t>
            </a:r>
            <a:r>
              <a:rPr lang="it-IT" b="1" i="1" dirty="0"/>
              <a:t>comunità locale.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Adattare il cammino attraverso alcuni “</a:t>
            </a:r>
            <a:r>
              <a:rPr lang="it-IT" b="1" i="1" dirty="0"/>
              <a:t>momenti personalizzati</a:t>
            </a:r>
            <a:r>
              <a:rPr lang="it-IT" dirty="0"/>
              <a:t>”, dato che l’obiettivo principale è aiutare ciascuno ad amare “una persona concreta”, con la quale desidera condividere tutta la vita. Imparare ad amare qualcuno non è qualcosa che si improvvisa, né può essere l’obiettivo di un breve corso previo alla celebrazione del matrimonio (AL 208). </a:t>
            </a:r>
          </a:p>
          <a:p>
            <a:pPr lvl="1"/>
            <a:r>
              <a:rPr lang="it-IT" dirty="0"/>
              <a:t>Interessa </a:t>
            </a:r>
            <a:r>
              <a:rPr lang="it-IT" b="1" i="1" dirty="0"/>
              <a:t>più la qualità che la quantità</a:t>
            </a:r>
            <a:r>
              <a:rPr lang="it-IT" dirty="0"/>
              <a:t>, e bisogna dare priorità – insieme ad un rinnovato annuncio del kerygma – a quei </a:t>
            </a:r>
            <a:r>
              <a:rPr lang="it-IT" b="1" i="1" dirty="0"/>
              <a:t>contenuti che, trasmessi in modo attraente e cordiale</a:t>
            </a:r>
            <a:r>
              <a:rPr lang="it-IT" dirty="0"/>
              <a:t>, li aiutino a impegnarsi in un percorso di tutta la vita. Si tratta di </a:t>
            </a:r>
            <a:r>
              <a:rPr lang="it-IT" b="1" i="1" dirty="0"/>
              <a:t>una sorta di “iniziazione” al sacramento del matrimonio</a:t>
            </a:r>
            <a:r>
              <a:rPr lang="it-IT" dirty="0"/>
              <a:t> che fornisca loro gli elementi necessari per poterlo ricevere con le migliori disposizioni e iniziare con una certa solidità la vita familiare (AL 207).</a:t>
            </a:r>
          </a:p>
          <a:p>
            <a:r>
              <a:rPr lang="it-I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98462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ok on a table&#10;&#10;Description automatically generated with medium confidence">
            <a:extLst>
              <a:ext uri="{FF2B5EF4-FFF2-40B4-BE49-F238E27FC236}">
                <a16:creationId xmlns:a16="http://schemas.microsoft.com/office/drawing/2014/main" id="{D5E71B2B-5869-B4A0-A22B-751B08465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089" y="75117"/>
            <a:ext cx="3528763" cy="4359526"/>
          </a:xfrm>
          <a:prstGeom prst="rect">
            <a:avLst/>
          </a:prstGeom>
        </p:spPr>
      </p:pic>
      <p:sp>
        <p:nvSpPr>
          <p:cNvPr id="6" name="Content Placeholder 18">
            <a:extLst>
              <a:ext uri="{FF2B5EF4-FFF2-40B4-BE49-F238E27FC236}">
                <a16:creationId xmlns:a16="http://schemas.microsoft.com/office/drawing/2014/main" id="{63AD2495-644C-5FC5-B080-EE85831346F0}"/>
              </a:ext>
            </a:extLst>
          </p:cNvPr>
          <p:cNvSpPr txBox="1">
            <a:spLocks/>
          </p:cNvSpPr>
          <p:nvPr/>
        </p:nvSpPr>
        <p:spPr>
          <a:xfrm>
            <a:off x="229105" y="253300"/>
            <a:ext cx="6614755" cy="40031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it-IT" sz="3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La Chiesa, in ogni epoca, è chiamata ad annunciare nuovamente, soprattutto ai giovani, la bellezza e l’abbondanza di grazia che sono racchiuse nel sacramento del matrimonio e nella vita familiare che da esso scaturisce. </a:t>
            </a:r>
            <a:endParaRPr lang="en-US" sz="3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Aharoni" panose="02010803020104030203" pitchFamily="2" charset="-79"/>
            </a:endParaRPr>
          </a:p>
        </p:txBody>
      </p:sp>
      <p:sp>
        <p:nvSpPr>
          <p:cNvPr id="9" name="Content Placeholder 18">
            <a:extLst>
              <a:ext uri="{FF2B5EF4-FFF2-40B4-BE49-F238E27FC236}">
                <a16:creationId xmlns:a16="http://schemas.microsoft.com/office/drawing/2014/main" id="{DF3129C0-83B3-3051-B148-CFE32D7186DA}"/>
              </a:ext>
            </a:extLst>
          </p:cNvPr>
          <p:cNvSpPr txBox="1">
            <a:spLocks/>
          </p:cNvSpPr>
          <p:nvPr/>
        </p:nvSpPr>
        <p:spPr>
          <a:xfrm>
            <a:off x="229105" y="4603120"/>
            <a:ext cx="11425567" cy="17473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it-IT" sz="3000" dirty="0">
                <a:latin typeface="Century" panose="02040604050505020304" pitchFamily="18" charset="0"/>
                <a:cs typeface="Aharoni" panose="02010803020104030203" pitchFamily="2" charset="-79"/>
              </a:rPr>
              <a:t>Si tratta di </a:t>
            </a:r>
            <a:r>
              <a:rPr lang="it-IT" sz="30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dedicare tempo a qualcosa di realmente importante</a:t>
            </a:r>
            <a:r>
              <a:rPr lang="it-IT" sz="3000" dirty="0">
                <a:latin typeface="Century" panose="02040604050505020304" pitchFamily="18" charset="0"/>
                <a:cs typeface="Aharoni" panose="02010803020104030203" pitchFamily="2" charset="-79"/>
              </a:rPr>
              <a:t>. Dare tempo, infatti, è </a:t>
            </a:r>
            <a:r>
              <a:rPr lang="it-IT" sz="300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segno di amore</a:t>
            </a:r>
            <a:r>
              <a:rPr lang="it-IT" dirty="0">
                <a:latin typeface="Century" panose="02040604050505020304" pitchFamily="18" charset="0"/>
                <a:cs typeface="Aharoni" panose="02010803020104030203" pitchFamily="2" charset="-79"/>
              </a:rPr>
              <a:t>:</a:t>
            </a:r>
            <a:r>
              <a:rPr lang="it-IT" sz="3000" dirty="0">
                <a:latin typeface="Century" panose="02040604050505020304" pitchFamily="18" charset="0"/>
                <a:cs typeface="Aharoni" panose="02010803020104030203" pitchFamily="2" charset="-79"/>
              </a:rPr>
              <a:t> se non si dedica tempo ad una persona è segno che non le vogliamo bene.</a:t>
            </a:r>
          </a:p>
          <a:p>
            <a:pPr marL="0" indent="0" algn="r">
              <a:spcBef>
                <a:spcPts val="200"/>
              </a:spcBef>
              <a:buNone/>
            </a:pPr>
            <a:r>
              <a:rPr lang="it-IT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(Prefazione, Papa Francesco). 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endParaRPr lang="en-US" sz="3000" dirty="0">
              <a:latin typeface="Century" panose="020406040505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2206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0622F47C-D986-4C50-BD14-2C1E537C2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79" y="183988"/>
            <a:ext cx="11472421" cy="803380"/>
          </a:xfrm>
        </p:spPr>
        <p:txBody>
          <a:bodyPr>
            <a:normAutofit/>
          </a:bodyPr>
          <a:lstStyle/>
          <a:p>
            <a:pPr algn="l"/>
            <a:r>
              <a:rPr lang="it-IT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proposta pastorale concreta e complessiva</a:t>
            </a:r>
            <a:endParaRPr lang="en-US" sz="4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EC6D8-4D66-4B16-AD3F-2850D613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06B786C7-B8F9-4072-AAAA-17258464D730}" type="slidenum">
              <a:rPr lang="en-US" noProof="0" smtClean="0"/>
              <a:pPr lvl="0"/>
              <a:t>4</a:t>
            </a:fld>
            <a:endParaRPr lang="en-US" noProof="0" dirty="0"/>
          </a:p>
        </p:txBody>
      </p:sp>
      <p:sp>
        <p:nvSpPr>
          <p:cNvPr id="23" name="Content Placeholder 18">
            <a:extLst>
              <a:ext uri="{FF2B5EF4-FFF2-40B4-BE49-F238E27FC236}">
                <a16:creationId xmlns:a16="http://schemas.microsoft.com/office/drawing/2014/main" id="{3C441D8A-78DE-4279-E782-70A2141D03CB}"/>
              </a:ext>
            </a:extLst>
          </p:cNvPr>
          <p:cNvSpPr txBox="1">
            <a:spLocks/>
          </p:cNvSpPr>
          <p:nvPr/>
        </p:nvSpPr>
        <p:spPr>
          <a:xfrm>
            <a:off x="200676" y="1252560"/>
            <a:ext cx="11252868" cy="550054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lphaUcPeriod"/>
            </a:pPr>
            <a:r>
              <a:rPr lang="it-IT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Fase pre-catecumenale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: 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preparazione remota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Pastorale dell’infanzia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Pastorale giovanile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lphaUcPeriod"/>
            </a:pPr>
            <a:r>
              <a:rPr lang="it-IT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Fase intermedia 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(alcune settimane): tempo di accoglienza dei candidati</a:t>
            </a:r>
          </a:p>
          <a:p>
            <a:pPr lvl="2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it-IT" sz="2000" i="1" dirty="0">
                <a:latin typeface="Century" panose="02040604050505020304" pitchFamily="18" charset="0"/>
                <a:cs typeface="Aharoni" panose="02010803020104030203" pitchFamily="2" charset="-79"/>
              </a:rPr>
              <a:t>Rito di ingresso al catecumenato (a conclusione della fase di accoglienza)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lphaUcPeriod"/>
            </a:pPr>
            <a:r>
              <a:rPr lang="it-IT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Fase catecumenale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: tre tappe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Prima tappa: </a:t>
            </a:r>
            <a:r>
              <a:rPr lang="it-IT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preparazione prossima 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(circa un anno)</a:t>
            </a:r>
          </a:p>
          <a:p>
            <a:pPr lvl="2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it-IT" sz="2000" i="1" dirty="0">
                <a:latin typeface="Century" panose="02040604050505020304" pitchFamily="18" charset="0"/>
                <a:cs typeface="Aharoni" panose="02010803020104030203" pitchFamily="2" charset="-79"/>
              </a:rPr>
              <a:t>Rito del fidanzamento (a conclusione della preparazione prossima)</a:t>
            </a:r>
          </a:p>
          <a:p>
            <a:pPr lvl="2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it-IT" sz="2000" i="1" dirty="0">
                <a:latin typeface="Century" panose="02040604050505020304" pitchFamily="18" charset="0"/>
                <a:cs typeface="Aharoni" panose="02010803020104030203" pitchFamily="2" charset="-79"/>
              </a:rPr>
              <a:t>Breve ritiro di ingresso alla preparazione immediata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Seconda tappa: </a:t>
            </a:r>
            <a:r>
              <a:rPr lang="it-IT" sz="280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preparazione immediata 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(alcuni mesi)</a:t>
            </a:r>
          </a:p>
          <a:p>
            <a:pPr lvl="2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it-IT" sz="2000" i="1" dirty="0">
                <a:latin typeface="Century" panose="02040604050505020304" pitchFamily="18" charset="0"/>
                <a:cs typeface="Aharoni" panose="02010803020104030203" pitchFamily="2" charset="-79"/>
              </a:rPr>
              <a:t>Breve ritiro in preparazione alle nozze (a pochi giorni dalla celebrazione)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Terza tappa: </a:t>
            </a:r>
            <a:r>
              <a:rPr lang="it-IT" sz="2800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primi anni di vita matrimoniale  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(due-tre anni)</a:t>
            </a:r>
          </a:p>
        </p:txBody>
      </p:sp>
    </p:spTree>
    <p:extLst>
      <p:ext uri="{BB962C8B-B14F-4D97-AF65-F5344CB8AC3E}">
        <p14:creationId xmlns:p14="http://schemas.microsoft.com/office/powerpoint/2010/main" val="338249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D68A7B90-CE8C-4D70-A3AC-7C68D53F4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06B786C7-B8F9-4072-AAAA-17258464D730}" type="slidenum">
              <a:rPr lang="en-US" noProof="0" smtClean="0"/>
              <a:pPr lvl="0"/>
              <a:t>5</a:t>
            </a:fld>
            <a:endParaRPr lang="en-US" noProof="0" dirty="0"/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FCD908D0-F756-8287-0D17-1A975D54FE94}"/>
              </a:ext>
            </a:extLst>
          </p:cNvPr>
          <p:cNvSpPr txBox="1">
            <a:spLocks/>
          </p:cNvSpPr>
          <p:nvPr/>
        </p:nvSpPr>
        <p:spPr>
          <a:xfrm>
            <a:off x="3227109" y="157652"/>
            <a:ext cx="8895761" cy="66532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La </a:t>
            </a:r>
            <a:r>
              <a:rPr lang="it-IT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fase intermedia 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di </a:t>
            </a:r>
            <a:r>
              <a:rPr lang="it-IT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accoglienza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 può avere durata di </a:t>
            </a:r>
            <a:r>
              <a:rPr lang="it-IT" sz="2800" i="1" dirty="0">
                <a:latin typeface="Century" panose="02040604050505020304" pitchFamily="18" charset="0"/>
                <a:cs typeface="Aharoni" panose="02010803020104030203" pitchFamily="2" charset="-79"/>
              </a:rPr>
              <a:t>qualche settimana per coloro che già provengono da un percorso di formazione cristiana 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o di 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alcuni mesi per coloro che hanno bisogno di approfondire la propria identità battesimale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. Il momento dell’accoglienza </a:t>
            </a:r>
            <a:r>
              <a:rPr lang="it-IT" sz="28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va vissuto invece come un tempo di incontro e di conoscenza personalizzato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.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Quando si tratta di persone lontane dalla pratica religiosa e spesso anche da qualsiasi discorso di fede, è importante che il momento dell’accoglienza </a:t>
            </a:r>
            <a:r>
              <a:rPr lang="it-IT" sz="280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diventi annuncio del </a:t>
            </a:r>
            <a:r>
              <a:rPr lang="it-IT" sz="2800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kerygma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, 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in modo che l’amore misericordioso di Cristo costituisca l’autentico 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“</a:t>
            </a:r>
            <a:r>
              <a:rPr lang="it-IT" sz="2800" i="1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luogo spirituale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” 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in cui una coppia viene accolta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. </a:t>
            </a:r>
            <a:r>
              <a:rPr lang="it-IT" sz="2000" dirty="0">
                <a:latin typeface="Century" panose="02040604050505020304" pitchFamily="18" charset="0"/>
                <a:cs typeface="Aharoni" panose="02010803020104030203" pitchFamily="2" charset="-79"/>
              </a:rPr>
              <a:t>(n.37)</a:t>
            </a:r>
            <a:endParaRPr lang="it-IT" sz="2000" i="1" dirty="0">
              <a:latin typeface="Century" panose="02040604050505020304" pitchFamily="18" charset="0"/>
              <a:cs typeface="Aharoni" panose="02010803020104030203" pitchFamily="2" charset="-79"/>
            </a:endParaRPr>
          </a:p>
        </p:txBody>
      </p:sp>
      <p:sp>
        <p:nvSpPr>
          <p:cNvPr id="2" name="Title 14">
            <a:extLst>
              <a:ext uri="{FF2B5EF4-FFF2-40B4-BE49-F238E27FC236}">
                <a16:creationId xmlns:a16="http://schemas.microsoft.com/office/drawing/2014/main" id="{508458F9-9F1E-0536-B5B1-8D0EC93CEF32}"/>
              </a:ext>
            </a:extLst>
          </p:cNvPr>
          <p:cNvSpPr txBox="1">
            <a:spLocks/>
          </p:cNvSpPr>
          <p:nvPr/>
        </p:nvSpPr>
        <p:spPr>
          <a:xfrm rot="16200000">
            <a:off x="-1826697" y="2632270"/>
            <a:ext cx="6721476" cy="17722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 spc="-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pc="-40" dirty="0"/>
              <a:t>Fase intermedia: </a:t>
            </a:r>
            <a:r>
              <a:rPr lang="it-IT" b="0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annuncio del </a:t>
            </a:r>
            <a:r>
              <a:rPr lang="it-IT" b="0" spc="-4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Kerygma</a:t>
            </a:r>
            <a:endParaRPr lang="en-US" b="0" spc="-4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50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D68A7B90-CE8C-4D70-A3AC-7C68D53F4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06B786C7-B8F9-4072-AAAA-17258464D730}" type="slidenum">
              <a:rPr lang="en-US" noProof="0" smtClean="0"/>
              <a:pPr lvl="0"/>
              <a:t>6</a:t>
            </a:fld>
            <a:endParaRPr lang="en-US" noProof="0" dirty="0"/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FCD908D0-F756-8287-0D17-1A975D54FE94}"/>
              </a:ext>
            </a:extLst>
          </p:cNvPr>
          <p:cNvSpPr txBox="1">
            <a:spLocks/>
          </p:cNvSpPr>
          <p:nvPr/>
        </p:nvSpPr>
        <p:spPr>
          <a:xfrm>
            <a:off x="3041374" y="69226"/>
            <a:ext cx="9170503" cy="65826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Sia per chi già vive la dimensione religiosa ed ecclesiale sia per chi manca di una esperienza di fede, è importante che ci sia la </a:t>
            </a:r>
            <a:r>
              <a:rPr lang="it-IT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disponibilità interiore ad iniziare con il catecumenato matrimoniale un cammino di fede-conversione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. </a:t>
            </a:r>
            <a:r>
              <a:rPr lang="it-IT" sz="2000" dirty="0">
                <a:latin typeface="Century" panose="02040604050505020304" pitchFamily="18" charset="0"/>
                <a:cs typeface="Aharoni" panose="02010803020104030203" pitchFamily="2" charset="-79"/>
              </a:rPr>
              <a:t>(n.42) 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Al termine della fase di accoglienza, </a:t>
            </a:r>
            <a:r>
              <a:rPr lang="it-IT" sz="2800" i="1" dirty="0">
                <a:latin typeface="Century" panose="02040604050505020304" pitchFamily="18" charset="0"/>
                <a:cs typeface="Aharoni" panose="02010803020104030203" pitchFamily="2" charset="-79"/>
              </a:rPr>
              <a:t>nel caso in cui sia maturata la decisione di entrare nell’itinerario catecumenale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, 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la coppia verrà introdotta nel periodo di preparazione prossima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. </a:t>
            </a:r>
            <a:r>
              <a:rPr lang="it-IT" sz="2000" dirty="0">
                <a:latin typeface="Century" panose="02040604050505020304" pitchFamily="18" charset="0"/>
                <a:cs typeface="Aharoni" panose="02010803020104030203" pitchFamily="2" charset="-79"/>
              </a:rPr>
              <a:t>(n.47)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1600" dirty="0">
                <a:latin typeface="Century" panose="02040604050505020304" pitchFamily="18" charset="0"/>
                <a:cs typeface="Aharoni" panose="02010803020104030203" pitchFamily="2" charset="-79"/>
              </a:rPr>
              <a:t> 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it-IT" sz="2600" dirty="0">
                <a:latin typeface="Century" panose="02040604050505020304" pitchFamily="18" charset="0"/>
                <a:cs typeface="Aharoni" panose="02010803020104030203" pitchFamily="2" charset="-79"/>
              </a:rPr>
              <a:t>Accostandosi alle nostre parrocchie, i fidanzati ricevono </a:t>
            </a:r>
            <a:r>
              <a:rPr lang="it-IT" sz="2600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un primo esplicito annuncio</a:t>
            </a:r>
            <a:r>
              <a:rPr lang="it-IT" sz="2600" dirty="0">
                <a:latin typeface="Century" panose="02040604050505020304" pitchFamily="18" charset="0"/>
                <a:cs typeface="Aharoni" panose="02010803020104030203" pitchFamily="2" charset="-79"/>
              </a:rPr>
              <a:t>: quello della comunità locale che </a:t>
            </a:r>
            <a:r>
              <a:rPr lang="it-IT" sz="260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testimonia l’accoglienza del “matrimonio-sacramento”</a:t>
            </a:r>
            <a:r>
              <a:rPr lang="it-IT" sz="2600" dirty="0">
                <a:latin typeface="Century" panose="02040604050505020304" pitchFamily="18" charset="0"/>
                <a:cs typeface="Aharoni" panose="02010803020104030203" pitchFamily="2" charset="-79"/>
              </a:rPr>
              <a:t>.  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it-IT" sz="2600" dirty="0">
                <a:latin typeface="Century" panose="02040604050505020304" pitchFamily="18" charset="0"/>
                <a:cs typeface="Aharoni" panose="02010803020104030203" pitchFamily="2" charset="-79"/>
              </a:rPr>
              <a:t>La comunità propone </a:t>
            </a:r>
            <a:r>
              <a:rPr 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modelli e significati precisi di famiglia</a:t>
            </a:r>
            <a:r>
              <a:rPr lang="it-IT" sz="2600" dirty="0">
                <a:latin typeface="Century" panose="02040604050505020304" pitchFamily="18" charset="0"/>
                <a:cs typeface="Aharoni" panose="02010803020104030203" pitchFamily="2" charset="-79"/>
              </a:rPr>
              <a:t>: attraverso il proprio stile di vita e l’annuncio del vangelo del matrimonio. </a:t>
            </a:r>
            <a:r>
              <a:rPr lang="it-IT" sz="2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Chi chiede di sposarsi nel Signore incontra la Comunità</a:t>
            </a:r>
            <a:r>
              <a:rPr lang="it-IT" sz="2600" dirty="0">
                <a:latin typeface="Century" panose="02040604050505020304" pitchFamily="18" charset="0"/>
                <a:cs typeface="Aharoni" panose="02010803020104030203" pitchFamily="2" charset="-79"/>
              </a:rPr>
              <a:t>, che rende visibile il valore del matrimonio come sacramento. </a:t>
            </a:r>
          </a:p>
        </p:txBody>
      </p:sp>
      <p:sp>
        <p:nvSpPr>
          <p:cNvPr id="4" name="Title 14">
            <a:extLst>
              <a:ext uri="{FF2B5EF4-FFF2-40B4-BE49-F238E27FC236}">
                <a16:creationId xmlns:a16="http://schemas.microsoft.com/office/drawing/2014/main" id="{2793CEB9-C5FF-781E-D1C0-12A4E764F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899584" y="2542880"/>
            <a:ext cx="6721476" cy="17722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it-IT" spc="-4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Fase intermedia: </a:t>
            </a:r>
            <a:r>
              <a:rPr lang="it-IT" b="0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accoglienza dei candidati</a:t>
            </a:r>
            <a:endParaRPr lang="en-US" b="0" spc="-4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6821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1C5EA2A-10BF-4B5E-ACC8-8A766A094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4" y="226243"/>
            <a:ext cx="5945393" cy="876139"/>
          </a:xfrm>
        </p:spPr>
        <p:txBody>
          <a:bodyPr/>
          <a:lstStyle/>
          <a:p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Catecumenale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AEAC0465-1751-47C8-9200-CF24EEB5E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521" y="1209360"/>
            <a:ext cx="5945393" cy="1108335"/>
          </a:xfrm>
        </p:spPr>
        <p:txBody>
          <a:bodyPr>
            <a:noAutofit/>
          </a:bodyPr>
          <a:lstStyle/>
          <a:p>
            <a:r>
              <a:rPr lang="it-IT" sz="2800" dirty="0"/>
              <a:t>Il catecumenato sarà un periodo di formazione più o meno lungo che comprende la</a:t>
            </a:r>
            <a:r>
              <a:rPr lang="it-IT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preparazione </a:t>
            </a:r>
            <a:r>
              <a:rPr lang="it-IT" sz="28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prossima</a:t>
            </a:r>
            <a:r>
              <a:rPr lang="it-IT" sz="2800" dirty="0"/>
              <a:t>, la </a:t>
            </a:r>
            <a:r>
              <a:rPr lang="it-IT" sz="2800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preparazione immediata</a:t>
            </a:r>
            <a:r>
              <a:rPr lang="it-IT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800" dirty="0"/>
              <a:t>e </a:t>
            </a:r>
            <a:r>
              <a:rPr lang="it-IT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l’accompagnamento nei primi anni di matrimonio</a:t>
            </a:r>
            <a:r>
              <a:rPr lang="it-IT" sz="2800" dirty="0"/>
              <a:t>. </a:t>
            </a:r>
            <a:endParaRPr lang="en-US" sz="2800" dirty="0"/>
          </a:p>
        </p:txBody>
      </p:sp>
      <p:pic>
        <p:nvPicPr>
          <p:cNvPr id="22" name="Picture Placeholder 21" descr="A picture containing nature, outdoor, snow, mountain">
            <a:extLst>
              <a:ext uri="{FF2B5EF4-FFF2-40B4-BE49-F238E27FC236}">
                <a16:creationId xmlns:a16="http://schemas.microsoft.com/office/drawing/2014/main" id="{8A37E149-B64A-42E8-BB3A-1FD622CE5C9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6598" y="4533900"/>
            <a:ext cx="5105402" cy="23241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C3E1D-B7F8-47F6-A352-B757462B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2722F022-211C-4882-844C-086FEA6806AA}" type="slidenum">
              <a:rPr lang="en-US" noProof="0" smtClean="0"/>
              <a:pPr lvl="0"/>
              <a:t>7</a:t>
            </a:fld>
            <a:endParaRPr lang="en-US" noProof="0" dirty="0"/>
          </a:p>
        </p:txBody>
      </p:sp>
      <p:sp>
        <p:nvSpPr>
          <p:cNvPr id="15" name="Subtitle 11">
            <a:extLst>
              <a:ext uri="{FF2B5EF4-FFF2-40B4-BE49-F238E27FC236}">
                <a16:creationId xmlns:a16="http://schemas.microsoft.com/office/drawing/2014/main" id="{BDFACFC8-E379-F120-EE20-B536CF5252AF}"/>
              </a:ext>
            </a:extLst>
          </p:cNvPr>
          <p:cNvSpPr txBox="1">
            <a:spLocks/>
          </p:cNvSpPr>
          <p:nvPr/>
        </p:nvSpPr>
        <p:spPr>
          <a:xfrm>
            <a:off x="7131420" y="131973"/>
            <a:ext cx="5171341" cy="4306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2600" dirty="0">
                <a:solidFill>
                  <a:srgbClr val="002060"/>
                </a:solidFill>
              </a:rPr>
              <a:t>La durata di queste tappe andrà </a:t>
            </a:r>
            <a:r>
              <a:rPr lang="it-IT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adattata</a:t>
            </a:r>
            <a:r>
              <a:rPr lang="it-IT" sz="2600" dirty="0">
                <a:solidFill>
                  <a:srgbClr val="002060"/>
                </a:solidFill>
              </a:rPr>
              <a:t> tenendo conto degli aspetti religiosi, culturali, sociali e persino delle </a:t>
            </a:r>
            <a:r>
              <a:rPr lang="it-IT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situazioni personali </a:t>
            </a:r>
            <a:r>
              <a:rPr lang="it-IT" sz="2600" dirty="0">
                <a:solidFill>
                  <a:srgbClr val="002060"/>
                </a:solidFill>
              </a:rPr>
              <a:t>di ogni coppia. Ciò che è essenziale è salvaguardare la ritmicità degli incontri </a:t>
            </a:r>
            <a:r>
              <a:rPr lang="it-IT" sz="26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abituare le coppie a prendersi cura responsabilmente della loro vocazione e del loro matrimonio. 								</a:t>
            </a:r>
            <a:r>
              <a:rPr lang="it-IT" sz="2000" dirty="0">
                <a:solidFill>
                  <a:srgbClr val="002060"/>
                </a:solidFill>
              </a:rPr>
              <a:t>(n.48).</a:t>
            </a:r>
            <a:endParaRPr lang="en-US" sz="2000" dirty="0"/>
          </a:p>
        </p:txBody>
      </p:sp>
      <p:sp>
        <p:nvSpPr>
          <p:cNvPr id="16" name="Subtitle 11">
            <a:extLst>
              <a:ext uri="{FF2B5EF4-FFF2-40B4-BE49-F238E27FC236}">
                <a16:creationId xmlns:a16="http://schemas.microsoft.com/office/drawing/2014/main" id="{43A9E174-7428-78D3-691D-8147FDCBD6D4}"/>
              </a:ext>
            </a:extLst>
          </p:cNvPr>
          <p:cNvSpPr txBox="1">
            <a:spLocks/>
          </p:cNvSpPr>
          <p:nvPr/>
        </p:nvSpPr>
        <p:spPr>
          <a:xfrm>
            <a:off x="113123" y="4578904"/>
            <a:ext cx="6787298" cy="2316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2800" dirty="0">
                <a:solidFill>
                  <a:srgbClr val="002060"/>
                </a:solidFill>
              </a:rPr>
              <a:t>Si suggerisce, in linea generale, che la preparazione prossima duri circa un anno e la preparazione immediata al matrimonio alcuni mesi.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053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D68A7B90-CE8C-4D70-A3AC-7C68D53F4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06B786C7-B8F9-4072-AAAA-17258464D730}" type="slidenum">
              <a:rPr lang="en-US" noProof="0" smtClean="0"/>
              <a:pPr lvl="0"/>
              <a:t>8</a:t>
            </a:fld>
            <a:endParaRPr lang="en-US" noProof="0" dirty="0"/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0B38819C-B1BA-E2A9-7557-89A2DE90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899584" y="2542880"/>
            <a:ext cx="6721476" cy="177224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it-IT" b="0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catecumenale</a:t>
            </a:r>
            <a:br>
              <a:rPr lang="it-IT" spc="-40" dirty="0"/>
            </a:br>
            <a:r>
              <a:rPr lang="it-IT" sz="4900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 tappa</a:t>
            </a:r>
            <a:r>
              <a:rPr lang="it-IT" sz="4900" b="0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preparazione prossima </a:t>
            </a:r>
            <a:endParaRPr lang="en-US" sz="4900" b="0" spc="-4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FCD908D0-F756-8287-0D17-1A975D54FE94}"/>
              </a:ext>
            </a:extLst>
          </p:cNvPr>
          <p:cNvSpPr txBox="1">
            <a:spLocks/>
          </p:cNvSpPr>
          <p:nvPr/>
        </p:nvSpPr>
        <p:spPr>
          <a:xfrm>
            <a:off x="3227109" y="157652"/>
            <a:ext cx="8895761" cy="66532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Questa tappa assumerà il carattere di un vero e proprio </a:t>
            </a:r>
            <a:r>
              <a:rPr lang="it-IT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itinerario di fede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, durante il quale il messaggio cristiano andrà riscoperto e riproposto nella sua perenne novità e freschezza e si procederà alla </a:t>
            </a:r>
            <a:r>
              <a:rPr lang="it-IT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rivisitazione dei sacramenti dell’iniziazione cristiana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. </a:t>
            </a:r>
            <a:r>
              <a:rPr lang="it-IT" sz="2000" dirty="0">
                <a:latin typeface="Century" panose="02040604050505020304" pitchFamily="18" charset="0"/>
                <a:cs typeface="Aharoni" panose="02010803020104030203" pitchFamily="2" charset="-79"/>
              </a:rPr>
              <a:t>(n.49) 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Le coppie saranno aiutate ad avvicinarsi alla </a:t>
            </a:r>
            <a:r>
              <a:rPr lang="it-IT" sz="280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vita ecclesiale 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e a prendere parte ad essa </a:t>
            </a:r>
            <a:r>
              <a:rPr lang="it-IT" sz="2000" dirty="0">
                <a:latin typeface="Century" panose="02040604050505020304" pitchFamily="18" charset="0"/>
                <a:cs typeface="Aharoni" panose="02010803020104030203" pitchFamily="2" charset="-79"/>
              </a:rPr>
              <a:t>(n.50) 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con un’iniziazione specifica al sacramento del matrimonio. Il cammino va arricchito con un lavoro di </a:t>
            </a:r>
            <a:r>
              <a:rPr lang="it-IT" sz="2800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approfondimento della realtà umana della persona e della coppia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, la presa di coscienza di eventuali carenze psicologiche e/o affettive al fine di cogliere l’obiettivo del </a:t>
            </a:r>
            <a:r>
              <a:rPr lang="it-IT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discernimento circa la loro vocazione nuziale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.</a:t>
            </a:r>
            <a:r>
              <a:rPr lang="it-IT" sz="2000" dirty="0">
                <a:latin typeface="Century" panose="02040604050505020304" pitchFamily="18" charset="0"/>
                <a:cs typeface="Aharoni" panose="02010803020104030203" pitchFamily="2" charset="-79"/>
              </a:rPr>
              <a:t>  (n.52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) </a:t>
            </a:r>
            <a:endParaRPr lang="it-IT" sz="2000" i="1" dirty="0">
              <a:latin typeface="Century" panose="020406040505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2168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D68A7B90-CE8C-4D70-A3AC-7C68D53F4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lvl="0"/>
            <a:fld id="{06B786C7-B8F9-4072-AAAA-17258464D730}" type="slidenum">
              <a:rPr lang="en-US" noProof="0" smtClean="0"/>
              <a:pPr lvl="0"/>
              <a:t>9</a:t>
            </a:fld>
            <a:endParaRPr lang="en-US" noProof="0" dirty="0"/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0B38819C-B1BA-E2A9-7557-89A2DE90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880730" y="2542880"/>
            <a:ext cx="6721476" cy="177224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it-IT" b="0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catecumenale</a:t>
            </a:r>
            <a:br>
              <a:rPr lang="it-IT" spc="-40" dirty="0"/>
            </a:br>
            <a:r>
              <a:rPr lang="it-IT" sz="4900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 tappa</a:t>
            </a:r>
            <a:r>
              <a:rPr lang="it-IT" sz="4900" b="0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it-IT" sz="4900" b="0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0" i="1" spc="-4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prepararsi alla vita matrimoniale</a:t>
            </a:r>
            <a:endParaRPr lang="en-US" sz="4000" b="0" i="1" spc="-4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FCD908D0-F756-8287-0D17-1A975D54FE94}"/>
              </a:ext>
            </a:extLst>
          </p:cNvPr>
          <p:cNvSpPr txBox="1">
            <a:spLocks/>
          </p:cNvSpPr>
          <p:nvPr/>
        </p:nvSpPr>
        <p:spPr>
          <a:xfrm>
            <a:off x="3227109" y="157652"/>
            <a:ext cx="8895761" cy="66532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Si tratta di far comprendere loro la differenza tra “</a:t>
            </a:r>
            <a:r>
              <a:rPr lang="it-IT" sz="2800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prepararsi al giorno del matrimonio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” e “</a:t>
            </a:r>
            <a:r>
              <a:rPr lang="it-IT" sz="280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prepararsi alla vita matrimoniale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”. </a:t>
            </a:r>
            <a:r>
              <a:rPr lang="it-IT" sz="2000" dirty="0">
                <a:latin typeface="Century" panose="02040604050505020304" pitchFamily="18" charset="0"/>
                <a:cs typeface="Aharoni" panose="02010803020104030203" pitchFamily="2" charset="-79"/>
              </a:rPr>
              <a:t>(n.55)  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A questo proposito, non deve mai mancare il coraggio alla Chiesa di proporre </a:t>
            </a:r>
            <a:r>
              <a:rPr lang="it-IT" sz="2800" i="1" dirty="0">
                <a:solidFill>
                  <a:srgbClr val="0033CC"/>
                </a:solidFill>
                <a:latin typeface="Century" panose="02040604050505020304" pitchFamily="18" charset="0"/>
                <a:cs typeface="Aharoni" panose="02010803020104030203" pitchFamily="2" charset="-79"/>
              </a:rPr>
              <a:t>la preziosa virtù della castità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, per quanto ciò sia ormai in diretto contrasto con la mentalità comune. La castità va presentata come autentica “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alleata dell’amore</a:t>
            </a:r>
            <a:r>
              <a:rPr lang="it-IT" sz="2800" dirty="0">
                <a:latin typeface="Century" panose="02040604050505020304" pitchFamily="18" charset="0"/>
                <a:cs typeface="Aharoni" panose="02010803020104030203" pitchFamily="2" charset="-79"/>
              </a:rPr>
              <a:t>”: essa, infatti, è la via privilegiata per imparare a rispettare l’individualità e la dignità dell’altro, senza subordinarlo ai propri desideri. </a:t>
            </a:r>
            <a:r>
              <a:rPr lang="it-IT" sz="2000" dirty="0">
                <a:latin typeface="Century" panose="02040604050505020304" pitchFamily="18" charset="0"/>
                <a:cs typeface="Aharoni" panose="02010803020104030203" pitchFamily="2" charset="-79"/>
              </a:rPr>
              <a:t>(n.57)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it-IT" sz="2000" i="1" dirty="0">
              <a:latin typeface="Century" panose="02040604050505020304" pitchFamily="18" charset="0"/>
              <a:cs typeface="Aharoni" panose="02010803020104030203" pitchFamily="2" charset="-79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2800" i="1" dirty="0">
                <a:latin typeface="Century" panose="02040604050505020304" pitchFamily="18" charset="0"/>
                <a:cs typeface="Aharoni" panose="02010803020104030203" pitchFamily="2" charset="-79"/>
              </a:rPr>
              <a:t>Qui si gioca tutta la nostra esistenza, nella domanda: «per chi sono io?». </a:t>
            </a:r>
            <a:r>
              <a:rPr lang="it-IT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haroni" panose="02010803020104030203" pitchFamily="2" charset="-79"/>
              </a:rPr>
              <a:t>Siamo un dono per qualcuno</a:t>
            </a:r>
            <a:r>
              <a:rPr lang="it-IT" sz="2800" i="1" dirty="0">
                <a:latin typeface="Century" panose="02040604050505020304" pitchFamily="18" charset="0"/>
                <a:cs typeface="Aharoni" panose="02010803020104030203" pitchFamily="2" charset="-79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it-IT" sz="2800" i="1" dirty="0">
                <a:latin typeface="Century" panose="02040604050505020304" pitchFamily="18" charset="0"/>
                <a:cs typeface="Aharoni" panose="02010803020104030203" pitchFamily="2" charset="-79"/>
              </a:rPr>
              <a:t>E il dono acquisisce senso nel momento in cui è ricevuto, da solo non è nulla. </a:t>
            </a:r>
            <a:r>
              <a:rPr lang="it-IT" sz="2000" i="1" dirty="0">
                <a:latin typeface="Century" panose="02040604050505020304" pitchFamily="18" charset="0"/>
                <a:cs typeface="Aharoni" panose="02010803020104030203" pitchFamily="2" charset="-79"/>
              </a:rPr>
              <a:t>(Sofia Bini Smaghi)</a:t>
            </a:r>
          </a:p>
        </p:txBody>
      </p:sp>
    </p:spTree>
    <p:extLst>
      <p:ext uri="{BB962C8B-B14F-4D97-AF65-F5344CB8AC3E}">
        <p14:creationId xmlns:p14="http://schemas.microsoft.com/office/powerpoint/2010/main" val="994879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d471751-9675-428d-917b-70f44f9630b0}" enabled="0" method="" siteId="{5d471751-9675-428d-917b-70f44f9630b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2942</Words>
  <Application>Microsoft Office PowerPoint</Application>
  <PresentationFormat>Widescreen</PresentationFormat>
  <Paragraphs>145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Aptos</vt:lpstr>
      <vt:lpstr>Aptos Display</vt:lpstr>
      <vt:lpstr>Arial</vt:lpstr>
      <vt:lpstr>Avenir Next LT Pro</vt:lpstr>
      <vt:lpstr>Calibri</vt:lpstr>
      <vt:lpstr>Century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una proposta pastorale concreta e complessiva</vt:lpstr>
      <vt:lpstr>PowerPoint Presentation</vt:lpstr>
      <vt:lpstr>Fase intermedia: accoglienza dei candidati</vt:lpstr>
      <vt:lpstr>Fase Catecumenale</vt:lpstr>
      <vt:lpstr>Fase catecumenale Prima tappa: preparazione prossima </vt:lpstr>
      <vt:lpstr>Fase catecumenale Prima tappa:  prepararsi alla vita matrimoniale</vt:lpstr>
      <vt:lpstr>Fase catecumenale Seconda tappa: preparazione immediata</vt:lpstr>
      <vt:lpstr>Fase catecumenale Seconda tappa:  ministri della celebrazione </vt:lpstr>
      <vt:lpstr>il Signore viene ad “abitare” il nostro amore umano</vt:lpstr>
      <vt:lpstr>PowerPoint Presentation</vt:lpstr>
      <vt:lpstr>Pillole di Metodologia: l’orizzonte di riferimento</vt:lpstr>
      <vt:lpstr>Pillole di Metodologia: dal «cosa» al «come»</vt:lpstr>
      <vt:lpstr>Pillole di Metodologia: la nostra identità</vt:lpstr>
      <vt:lpstr>Pillole di Metodologia: lo stile del servizio</vt:lpstr>
      <vt:lpstr>Pillole di Metodologia: Faro e Fiaccola</vt:lpstr>
      <vt:lpstr>Pillole di Metodologia: coinvolgere gli altri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Giovanni Oliva (Nokia)</dc:creator>
  <cp:lastModifiedBy>Giovanni Oliva (Nokia)</cp:lastModifiedBy>
  <cp:revision>2</cp:revision>
  <dcterms:created xsi:type="dcterms:W3CDTF">2025-11-29T15:47:41Z</dcterms:created>
  <dcterms:modified xsi:type="dcterms:W3CDTF">2025-12-11T05:43:36Z</dcterms:modified>
</cp:coreProperties>
</file>